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8"/>
  </p:notesMasterIdLst>
  <p:sldIdLst>
    <p:sldId id="820" r:id="rId3"/>
    <p:sldId id="840" r:id="rId4"/>
    <p:sldId id="849" r:id="rId5"/>
    <p:sldId id="822" r:id="rId6"/>
    <p:sldId id="836" r:id="rId7"/>
    <p:sldId id="826" r:id="rId8"/>
    <p:sldId id="824" r:id="rId9"/>
    <p:sldId id="841" r:id="rId10"/>
    <p:sldId id="843" r:id="rId11"/>
    <p:sldId id="834" r:id="rId12"/>
    <p:sldId id="839" r:id="rId13"/>
    <p:sldId id="837" r:id="rId14"/>
    <p:sldId id="844" r:id="rId15"/>
    <p:sldId id="845" r:id="rId16"/>
    <p:sldId id="847" r:id="rId17"/>
    <p:sldId id="846" r:id="rId18"/>
    <p:sldId id="828" r:id="rId19"/>
    <p:sldId id="838" r:id="rId20"/>
    <p:sldId id="829" r:id="rId21"/>
    <p:sldId id="830" r:id="rId22"/>
    <p:sldId id="831" r:id="rId23"/>
    <p:sldId id="833" r:id="rId24"/>
    <p:sldId id="850" r:id="rId25"/>
    <p:sldId id="851" r:id="rId26"/>
    <p:sldId id="82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50" autoAdjust="0"/>
    <p:restoredTop sz="97990" autoAdjust="0"/>
  </p:normalViewPr>
  <p:slideViewPr>
    <p:cSldViewPr>
      <p:cViewPr varScale="1">
        <p:scale>
          <a:sx n="72" d="100"/>
          <a:sy n="72" d="100"/>
        </p:scale>
        <p:origin x="68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311FF-F303-4054-8E0C-11BF4AC5785F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952DD-4F77-4CE8-8712-574F682FD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232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Другой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скрин</a:t>
            </a:r>
            <a:r>
              <a:rPr lang="ru-RU" baseline="0" dirty="0" smtClean="0"/>
              <a:t> и </a:t>
            </a:r>
            <a:r>
              <a:rPr lang="ru-RU" baseline="0" dirty="0" err="1" smtClean="0"/>
              <a:t>айос</a:t>
            </a:r>
            <a:r>
              <a:rPr lang="ru-RU" baseline="0" dirty="0" smtClean="0"/>
              <a:t> в другом телефоне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AA5F0C9-320A-4E41-B555-AE8B11C0EB29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8707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C3B6E31-10A4-4187-9A67-67CB4C4F2B71}" type="slidenum">
              <a:rPr lang="ru-RU" smtClean="0">
                <a:latin typeface="Calibri"/>
                <a:ea typeface="Calibri"/>
                <a:cs typeface="Calibri"/>
              </a:rPr>
              <a:pPr>
                <a:defRPr/>
              </a:pPr>
              <a:t>22</a:t>
            </a:fld>
            <a:endParaRPr lang="ru-RU" dirty="0" smtClean="0">
              <a:latin typeface="Calibri"/>
              <a:ea typeface="Calibri"/>
              <a:cs typeface="Calibri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160213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5F0C9-320A-4E41-B555-AE8B11C0EB29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453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29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70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856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67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1567C-BE9F-4259-A84A-D4404B4D4C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889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4D39C-DBF1-4726-A48B-1837CD8F28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144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9021-B70F-424D-95FB-C3DBB58C8CC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805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B9181-A95B-49B3-91FE-506E78F1B18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017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159D8-ED62-420A-A7BD-900EF5727B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643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F83C1-98EF-4DB3-91A9-40D7052296D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614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37E0C-F20E-46AC-A451-C54B2994D1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840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0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C8D59-34C9-493F-86E0-D818D27A5A7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884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205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8FF7A-69D6-4213-9F27-C8A95A2025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1714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B3AC6E-D0DE-4064-B53B-75017AF86BA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9912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CF997-10C2-4D87-B71E-3CDFAF1194D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239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93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27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278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833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09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29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23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B9965-0652-4E0C-AD27-5DBA3E768E64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BA718-9D03-4A99-B508-0897464B4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1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3E3B47-F62D-4BF2-96BF-078F88DA6C7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73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tiff"/><Relationship Id="rId3" Type="http://schemas.openxmlformats.org/officeDocument/2006/relationships/image" Target="../media/image27.tiff"/><Relationship Id="rId7" Type="http://schemas.openxmlformats.org/officeDocument/2006/relationships/image" Target="../media/image29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10" Type="http://schemas.openxmlformats.org/officeDocument/2006/relationships/image" Target="../media/image14.png"/><Relationship Id="rId4" Type="http://schemas.openxmlformats.org/officeDocument/2006/relationships/image" Target="../media/image28.tiff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7" Type="http://schemas.openxmlformats.org/officeDocument/2006/relationships/image" Target="../media/image14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3.tiff"/><Relationship Id="rId4" Type="http://schemas.openxmlformats.org/officeDocument/2006/relationships/image" Target="../media/image32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7" Type="http://schemas.openxmlformats.org/officeDocument/2006/relationships/image" Target="../media/image14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6.tiff"/><Relationship Id="rId4" Type="http://schemas.openxmlformats.org/officeDocument/2006/relationships/image" Target="../media/image35.tif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7.tiff"/><Relationship Id="rId7" Type="http://schemas.openxmlformats.org/officeDocument/2006/relationships/image" Target="../media/image4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tiff"/><Relationship Id="rId5" Type="http://schemas.openxmlformats.org/officeDocument/2006/relationships/image" Target="../media/image39.tiff"/><Relationship Id="rId4" Type="http://schemas.openxmlformats.org/officeDocument/2006/relationships/image" Target="../media/image38.tiff"/><Relationship Id="rId9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7" Type="http://schemas.openxmlformats.org/officeDocument/2006/relationships/image" Target="../media/image10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tiff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rgbClr val="F72272"/>
              </a:gs>
              <a:gs pos="16000">
                <a:srgbClr val="FF3636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2670086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меня зазвонил </a:t>
            </a:r>
            <a:r>
              <a:rPr lang="ru-RU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телефон. </a:t>
            </a:r>
            <a:endParaRPr lang="en-US" sz="32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Кто </a:t>
            </a:r>
            <a: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говорит? IP-</a:t>
            </a:r>
            <a:r>
              <a:rPr lang="ru-RU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phone</a:t>
            </a:r>
            <a: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 </a:t>
            </a:r>
            <a:endParaRPr lang="ru-RU" sz="32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81400" y="4343400"/>
            <a:ext cx="1981200" cy="0"/>
          </a:xfrm>
          <a:prstGeom prst="line">
            <a:avLst/>
          </a:prstGeom>
          <a:ln w="12700">
            <a:solidFill>
              <a:srgbClr val="FFA1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1500" y="4648200"/>
            <a:ext cx="8001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FFFF"/>
                </a:solidFill>
              </a:rPr>
              <a:t>Сергей Лунин</a:t>
            </a:r>
            <a:endParaRPr lang="ru-RU" dirty="0" smtClean="0">
              <a:solidFill>
                <a:srgbClr val="FFFFFF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FFFFFF"/>
                </a:solidFill>
              </a:rPr>
              <a:t>Начальник ОИР СЦ</a:t>
            </a:r>
            <a:r>
              <a:rPr lang="ru-RU" sz="1200" dirty="0" smtClean="0">
                <a:solidFill>
                  <a:srgbClr val="FFFFFF"/>
                </a:solidFill>
              </a:rPr>
              <a:t>, Неосистемы Северо-Запад</a:t>
            </a:r>
            <a:endParaRPr lang="ru-RU" sz="1200" dirty="0">
              <a:solidFill>
                <a:srgbClr val="FFFFFF"/>
              </a:solidFill>
            </a:endParaRPr>
          </a:p>
        </p:txBody>
      </p:sp>
      <p:pic>
        <p:nvPicPr>
          <p:cNvPr id="1026" name="Picture 2" descr="C:\Users\filippov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5" y="1219200"/>
            <a:ext cx="1187450" cy="71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56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2518307" y="2531637"/>
            <a:ext cx="3960828" cy="415498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10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Клиент звонит вам</a:t>
            </a:r>
            <a:endParaRPr lang="ru-RU" sz="210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2847992" y="3203108"/>
            <a:ext cx="1710725" cy="24622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000" b="0" dirty="0">
                <a:solidFill>
                  <a:srgbClr val="4F81BD">
                    <a:lumMod val="75000"/>
                  </a:srgbClr>
                </a:solidFill>
                <a:latin typeface="Calibri"/>
                <a:ea typeface="Calibri"/>
                <a:cs typeface="Calibri"/>
              </a:rPr>
              <a:t>Виртуальная АТС Битрикс24</a:t>
            </a:r>
            <a:endParaRPr lang="en-US" sz="1000" b="0" dirty="0">
              <a:solidFill>
                <a:srgbClr val="4F81BD">
                  <a:lumMod val="75000"/>
                </a:srgb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22700" y="1960910"/>
            <a:ext cx="3810000" cy="738664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Ваш клиент попадает сразу на своего менеджера, не дожидаясь пока его переключат.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122700" y="4467039"/>
            <a:ext cx="3810000" cy="53340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Даже пропущенный звонок фиксируется в </a:t>
            </a:r>
            <a:r>
              <a:rPr lang="en-US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CRM </a:t>
            </a: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и становится </a:t>
            </a:r>
            <a:r>
              <a:rPr lang="ru-RU" sz="1400" b="0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лидом</a:t>
            </a: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. 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122700" y="3688109"/>
            <a:ext cx="3810000" cy="52322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Вы не переспрашиваете клиента, что он заказывал – вся информация уже есть. 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2847992" y="3036825"/>
            <a:ext cx="17699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122700" y="1207378"/>
            <a:ext cx="3810000" cy="52322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 smtClean="0">
                <a:latin typeface="Calibri"/>
                <a:ea typeface="Calibri"/>
                <a:cs typeface="Calibri"/>
              </a:rPr>
              <a:t>Клиент слышит </a:t>
            </a:r>
            <a:r>
              <a:rPr lang="ru-RU" sz="1400" b="0" dirty="0">
                <a:latin typeface="Calibri"/>
                <a:ea typeface="Calibri"/>
                <a:cs typeface="Calibri"/>
              </a:rPr>
              <a:t>ваше собственное голосовое приветствие, узнает вашу мелодию.</a:t>
            </a:r>
            <a:endParaRPr lang="ru-RU" sz="1400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122700" y="2926109"/>
            <a:ext cx="3810000" cy="52322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Если менеджера нет на месте, звонок перенаправляется на его мобильный телефон.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122700" y="5254440"/>
            <a:ext cx="3810000" cy="52322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Когда звонит новый клиент, менеджер сразу добавляет его в </a:t>
            </a:r>
            <a:r>
              <a:rPr lang="ru-RU" sz="14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CRM.</a:t>
            </a:r>
            <a:endParaRPr lang="ru-RU" sz="1400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4" name="Rectangle 2"/>
          <p:cNvSpPr txBox="1">
            <a:spLocks noChangeArrowheads="1"/>
          </p:cNvSpPr>
          <p:nvPr/>
        </p:nvSpPr>
        <p:spPr>
          <a:xfrm>
            <a:off x="1043608" y="185032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atin typeface="Calibri"/>
                <a:cs typeface="Calibri"/>
                <a:sym typeface="Wingdings"/>
              </a:rPr>
              <a:t>Виртуальная АТС Битрикс24</a:t>
            </a:r>
            <a:endParaRPr lang="en-US" sz="3200" b="1" dirty="0">
              <a:latin typeface="Calibri"/>
              <a:cs typeface="Calibri"/>
            </a:endParaRPr>
          </a:p>
        </p:txBody>
      </p:sp>
      <p:pic>
        <p:nvPicPr>
          <p:cNvPr id="62" name="Изображение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16967"/>
            <a:ext cx="4117721" cy="2374900"/>
          </a:xfrm>
          <a:prstGeom prst="rect">
            <a:avLst/>
          </a:prstGeom>
        </p:spPr>
      </p:pic>
      <p:pic>
        <p:nvPicPr>
          <p:cNvPr id="14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35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971600" y="231161"/>
            <a:ext cx="6636838" cy="628650"/>
          </a:xfrm>
          <a:prstGeom prst="rect">
            <a:avLst/>
          </a:prstGeom>
        </p:spPr>
        <p:txBody>
          <a:bodyPr vert="horz" lIns="91282" tIns="45641" rIns="91282" bIns="45641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775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20127" y="231161"/>
            <a:ext cx="9144000" cy="628650"/>
          </a:xfrm>
          <a:prstGeom prst="rect">
            <a:avLst/>
          </a:prstGeom>
        </p:spPr>
        <p:txBody>
          <a:bodyPr vert="horz" lIns="91282" tIns="45641" rIns="91282" bIns="45641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25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Возможности телефонии</a:t>
            </a:r>
          </a:p>
        </p:txBody>
      </p:sp>
      <p:pic>
        <p:nvPicPr>
          <p:cNvPr id="10" name="Picture 2" descr="C:\Users\filippov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904" y="630932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124744"/>
            <a:ext cx="40640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fontAlgn="base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П</a:t>
            </a:r>
            <a:r>
              <a:rPr lang="ru-RU" sz="1400" dirty="0" smtClean="0">
                <a:latin typeface="Calibri" charset="0"/>
                <a:ea typeface="Calibri" charset="0"/>
                <a:cs typeface="Calibri" charset="0"/>
              </a:rPr>
              <a:t>ереадресация вызова между сотрудниками </a:t>
            </a: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компании (по внутреннему номеру или имени и фамилии)</a:t>
            </a:r>
          </a:p>
          <a:p>
            <a:pPr marL="171450" indent="-171450" fontAlgn="base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Возможен одновременный звонок на всех свободных сотрудников в очереди (звонок поступит всем выбранным операторам сразу, и клиенту ответит тот, кто сейчас на месте)</a:t>
            </a:r>
          </a:p>
          <a:p>
            <a:pPr marL="171450" indent="-171450" fontAlgn="base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Нотификации о пропущенных звонках</a:t>
            </a:r>
          </a:p>
          <a:p>
            <a:pPr marL="171450" indent="-171450" fontAlgn="base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Ведется автоматическая запись телефонных разговоров</a:t>
            </a:r>
          </a:p>
          <a:p>
            <a:pPr marL="171450" indent="-171450" fontAlgn="base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Клиент может оценить разговор (автоматически запускается просьба оценить разговор после каждого звонка)</a:t>
            </a:r>
          </a:p>
          <a:p>
            <a:pPr marL="171450" indent="-171450" fontAlgn="base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Хранится история и подробная статистика всех звонков</a:t>
            </a:r>
          </a:p>
          <a:p>
            <a:pPr marL="171450" indent="-171450" fontAlgn="base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Источник звонка определяется по номеру телефона, можно оценить эффективность каналов </a:t>
            </a:r>
            <a:r>
              <a:rPr lang="ru-RU" sz="1400" dirty="0" smtClean="0">
                <a:latin typeface="Calibri" charset="0"/>
                <a:ea typeface="Calibri" charset="0"/>
                <a:cs typeface="Calibri" charset="0"/>
              </a:rPr>
              <a:t>рекламы</a:t>
            </a:r>
          </a:p>
          <a:p>
            <a:pPr marL="171450" indent="-171450" fontAlgn="base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  <a:ea typeface="Calibri" charset="0"/>
                <a:cs typeface="Calibri" charset="0"/>
              </a:rPr>
              <a:t>Для всех сотрудников есть внутренние номера (от 1 до 9999)</a:t>
            </a:r>
          </a:p>
          <a:p>
            <a:pPr marL="171450" indent="-171450" fontAlgn="base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charset="0"/>
              <a:buChar char="•"/>
            </a:pPr>
            <a:endParaRPr lang="ru-RU" sz="1400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1196752"/>
            <a:ext cx="4138225" cy="2886094"/>
          </a:xfrm>
          <a:prstGeom prst="rect">
            <a:avLst/>
          </a:prstGeom>
        </p:spPr>
      </p:pic>
      <p:pic>
        <p:nvPicPr>
          <p:cNvPr id="7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78333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0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888344"/>
            <a:ext cx="9144000" cy="5059468"/>
            <a:chOff x="0" y="0"/>
            <a:chExt cx="9144000" cy="5059468"/>
          </a:xfrm>
        </p:grpSpPr>
        <p:pic>
          <p:nvPicPr>
            <p:cNvPr id="6" name="Изображение 5" descr="Снимок экрана 2014-12-09 в 20.09.5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059468"/>
            </a:xfrm>
            <a:prstGeom prst="rect">
              <a:avLst/>
            </a:prstGeom>
          </p:spPr>
        </p:pic>
        <p:pic>
          <p:nvPicPr>
            <p:cNvPr id="10" name="Изображение 9" descr="Снимок экрана 2014-12-08 в 21.37.5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9175" y="11195"/>
              <a:ext cx="501297" cy="190501"/>
            </a:xfrm>
            <a:prstGeom prst="rect">
              <a:avLst/>
            </a:prstGeom>
          </p:spPr>
        </p:pic>
      </p:grpSp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1771" y="231161"/>
            <a:ext cx="9144000" cy="628650"/>
          </a:xfrm>
          <a:prstGeom prst="rect">
            <a:avLst/>
          </a:prstGeom>
        </p:spPr>
        <p:txBody>
          <a:bodyPr vert="horz" lIns="91282" tIns="45641" rIns="91282" bIns="45641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25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Всегда на связи</a:t>
            </a:r>
            <a:endParaRPr lang="ru-RU" sz="3225" b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9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15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Входящий от известного клиента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93" b="2842"/>
          <a:stretch/>
        </p:blipFill>
        <p:spPr>
          <a:xfrm>
            <a:off x="0" y="685800"/>
            <a:ext cx="9144000" cy="4848486"/>
          </a:xfrm>
          <a:prstGeom prst="rect">
            <a:avLst/>
          </a:prstGeom>
        </p:spPr>
      </p:pic>
      <p:pic>
        <p:nvPicPr>
          <p:cNvPr id="4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05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опущенный звонок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65" b="3369"/>
          <a:stretch/>
        </p:blipFill>
        <p:spPr>
          <a:xfrm>
            <a:off x="0" y="685800"/>
            <a:ext cx="9144000" cy="4822833"/>
          </a:xfrm>
          <a:prstGeom prst="rect">
            <a:avLst/>
          </a:prstGeom>
        </p:spPr>
      </p:pic>
      <p:pic>
        <p:nvPicPr>
          <p:cNvPr id="4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42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556792"/>
            <a:ext cx="3759959" cy="3205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500" b="1" dirty="0">
                <a:solidFill>
                  <a:srgbClr val="000000"/>
                </a:solidFill>
                <a:latin typeface="Calibri" charset="0"/>
              </a:rPr>
              <a:t>Оценка качества обслуживания клиента </a:t>
            </a:r>
          </a:p>
          <a:p>
            <a:pPr marL="266700">
              <a:lnSpc>
                <a:spcPct val="110000"/>
              </a:lnSpc>
            </a:pPr>
            <a:r>
              <a:rPr lang="ru-RU" sz="1200" dirty="0">
                <a:solidFill>
                  <a:srgbClr val="000000"/>
                </a:solidFill>
                <a:latin typeface="Calibri" charset="0"/>
              </a:rPr>
              <a:t>После окончания разговора с оператором клиенту будет предложено оценить качество обслуживания.</a:t>
            </a:r>
          </a:p>
          <a:p>
            <a:pPr>
              <a:lnSpc>
                <a:spcPct val="110000"/>
              </a:lnSpc>
            </a:pPr>
            <a:endParaRPr lang="ru-RU" sz="1350" dirty="0">
              <a:solidFill>
                <a:srgbClr val="000000"/>
              </a:solidFill>
              <a:latin typeface="Calibri" charset="0"/>
            </a:endParaRPr>
          </a:p>
          <a:p>
            <a:pPr>
              <a:lnSpc>
                <a:spcPct val="110000"/>
              </a:lnSpc>
            </a:pPr>
            <a:r>
              <a:rPr lang="ru-RU" sz="1500" b="1" dirty="0">
                <a:solidFill>
                  <a:srgbClr val="000000"/>
                </a:solidFill>
                <a:latin typeface="Calibri" charset="0"/>
              </a:rPr>
              <a:t>Одновременный звонок в «очередь»</a:t>
            </a:r>
          </a:p>
          <a:p>
            <a:pPr marL="266700">
              <a:lnSpc>
                <a:spcPct val="110000"/>
              </a:lnSpc>
            </a:pPr>
            <a:r>
              <a:rPr lang="ru-RU" sz="1200" dirty="0">
                <a:solidFill>
                  <a:srgbClr val="000000"/>
                </a:solidFill>
                <a:latin typeface="Calibri" charset="0"/>
              </a:rPr>
              <a:t>Звонок поступит всем выбранным свободным сотрудникам сразу, и клиенту ответит тот, кто первым примет звонок. </a:t>
            </a:r>
          </a:p>
          <a:p>
            <a:pPr>
              <a:lnSpc>
                <a:spcPct val="110000"/>
              </a:lnSpc>
            </a:pPr>
            <a:endParaRPr lang="ru-RU" sz="1500" dirty="0">
              <a:solidFill>
                <a:srgbClr val="000000"/>
              </a:solidFill>
              <a:latin typeface="Calibri" charset="0"/>
            </a:endParaRPr>
          </a:p>
          <a:p>
            <a:pPr>
              <a:lnSpc>
                <a:spcPct val="110000"/>
              </a:lnSpc>
            </a:pPr>
            <a:r>
              <a:rPr lang="ru-RU" sz="1500" b="1" dirty="0">
                <a:solidFill>
                  <a:srgbClr val="000000"/>
                </a:solidFill>
                <a:latin typeface="Calibri" charset="0"/>
              </a:rPr>
              <a:t>Определение источника </a:t>
            </a:r>
            <a:r>
              <a:rPr lang="ru-RU" sz="1500" b="1" dirty="0" err="1">
                <a:solidFill>
                  <a:srgbClr val="000000"/>
                </a:solidFill>
                <a:latin typeface="Calibri" charset="0"/>
              </a:rPr>
              <a:t>лида</a:t>
            </a:r>
            <a:r>
              <a:rPr lang="ru-RU" sz="1500" b="1" dirty="0">
                <a:solidFill>
                  <a:srgbClr val="000000"/>
                </a:solidFill>
                <a:latin typeface="Calibri" charset="0"/>
              </a:rPr>
              <a:t> по номеру телефона</a:t>
            </a:r>
          </a:p>
          <a:p>
            <a:pPr marL="266700">
              <a:lnSpc>
                <a:spcPct val="110000"/>
              </a:lnSpc>
            </a:pPr>
            <a:r>
              <a:rPr lang="ru-RU" sz="1200" dirty="0">
                <a:solidFill>
                  <a:srgbClr val="000000"/>
                </a:solidFill>
                <a:latin typeface="Calibri" charset="0"/>
              </a:rPr>
              <a:t>Автоматическое определение рекламного канала, по которому привлечен клиент. </a:t>
            </a:r>
            <a:endParaRPr lang="ru-RU" sz="1500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 rotWithShape="1">
          <a:blip r:embed="rId2"/>
          <a:srcRect r="859" b="48395"/>
          <a:stretch/>
        </p:blipFill>
        <p:spPr>
          <a:xfrm>
            <a:off x="4650225" y="1412776"/>
            <a:ext cx="3826652" cy="4209317"/>
          </a:xfrm>
          <a:prstGeom prst="rect">
            <a:avLst/>
          </a:prstGeom>
          <a:ln>
            <a:solidFill>
              <a:srgbClr val="D9D9D9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74414" y="514384"/>
            <a:ext cx="349800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100" b="1" dirty="0" smtClean="0">
                <a:latin typeface="Calibri" charset="0"/>
              </a:rPr>
              <a:t>Сценарии и звонки</a:t>
            </a:r>
            <a:endParaRPr lang="ru-RU" sz="3100" b="1" dirty="0">
              <a:latin typeface="Calibri" charset="0"/>
            </a:endParaRPr>
          </a:p>
        </p:txBody>
      </p:sp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45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11" descr="Depositphotos_2494556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r="21250" b="1564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64120" y="0"/>
            <a:ext cx="9203888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9552" y="944810"/>
            <a:ext cx="676875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</a:pPr>
            <a:r>
              <a:rPr lang="en-US" sz="3200" b="1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CRM</a:t>
            </a:r>
            <a:r>
              <a:rPr lang="ru-RU" sz="3200" b="1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+Телефония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Незаметная </a:t>
            </a:r>
            <a:r>
              <a:rPr lang="en-US" sz="320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CRM</a:t>
            </a:r>
            <a:r>
              <a:rPr lang="ru-RU" sz="320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Ведется сама. 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Без принуждения.</a:t>
            </a:r>
          </a:p>
        </p:txBody>
      </p:sp>
      <p:pic>
        <p:nvPicPr>
          <p:cNvPr id="17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75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179512" y="1739590"/>
            <a:ext cx="4443964" cy="3543219"/>
          </a:xfrm>
        </p:spPr>
        <p:txBody>
          <a:bodyPr/>
          <a:lstStyle/>
          <a:p>
            <a:pPr marL="285155" indent="-285155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dirty="0"/>
              <a:t>Возможность работать во время звонка с делами, контактами, сделками и счетами, связанными с этим номером</a:t>
            </a:r>
          </a:p>
          <a:p>
            <a:pPr marL="285155" indent="-285155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dirty="0"/>
              <a:t>Звонок будет зафиксирован в виде дела в С</a:t>
            </a:r>
            <a:r>
              <a:rPr lang="en-US" dirty="0"/>
              <a:t>RM</a:t>
            </a:r>
            <a:endParaRPr lang="ru-RU" dirty="0"/>
          </a:p>
          <a:p>
            <a:pPr marL="285155" indent="-285155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dirty="0"/>
              <a:t>Приоритет вызова: на контакт, потом на </a:t>
            </a:r>
            <a:r>
              <a:rPr lang="ru-RU" dirty="0" err="1"/>
              <a:t>лид</a:t>
            </a:r>
            <a:r>
              <a:rPr lang="ru-RU" dirty="0"/>
              <a:t>, потом на компанию</a:t>
            </a:r>
          </a:p>
          <a:p>
            <a:pPr marL="285155" indent="-285155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dirty="0"/>
              <a:t>Запись разговора с клиентом будет приложена к делу </a:t>
            </a:r>
          </a:p>
          <a:p>
            <a:pPr marL="285155" indent="-285155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dirty="0"/>
              <a:t>Дело можно сразу прокомментировать (добавить отчет) </a:t>
            </a:r>
          </a:p>
          <a:p>
            <a:pPr marL="285155" indent="-285155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dirty="0"/>
              <a:t>Новый номер можно тут же добавить в </a:t>
            </a:r>
            <a:r>
              <a:rPr lang="en-US" dirty="0"/>
              <a:t>CRM</a:t>
            </a:r>
            <a:r>
              <a:rPr lang="ru-RU" dirty="0"/>
              <a:t> как контакт или </a:t>
            </a:r>
            <a:r>
              <a:rPr lang="ru-RU" dirty="0" err="1"/>
              <a:t>лид</a:t>
            </a:r>
            <a:r>
              <a:rPr lang="ru-RU" dirty="0"/>
              <a:t> </a:t>
            </a: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 rotWithShape="1">
          <a:blip r:embed="rId2"/>
          <a:srcRect l="2692" t="2829" r="2329" b="2682"/>
          <a:stretch/>
        </p:blipFill>
        <p:spPr>
          <a:xfrm>
            <a:off x="4767666" y="1753158"/>
            <a:ext cx="4203352" cy="2424292"/>
          </a:xfrm>
          <a:prstGeom prst="roundRect">
            <a:avLst>
              <a:gd name="adj" fmla="val 1608"/>
            </a:avLst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513" y="520401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en-US" sz="3200" b="1" dirty="0"/>
              <a:t>CRM+</a:t>
            </a:r>
            <a:r>
              <a:rPr lang="ru-RU" sz="3200" b="1" dirty="0"/>
              <a:t>Телефония</a:t>
            </a:r>
          </a:p>
        </p:txBody>
      </p:sp>
      <p:pic>
        <p:nvPicPr>
          <p:cNvPr id="9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56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/>
          <p:cNvSpPr/>
          <p:nvPr/>
        </p:nvSpPr>
        <p:spPr>
          <a:xfrm>
            <a:off x="3392799" y="2320319"/>
            <a:ext cx="2429552" cy="2328368"/>
          </a:xfrm>
          <a:prstGeom prst="ellipse">
            <a:avLst/>
          </a:prstGeom>
          <a:solidFill>
            <a:srgbClr val="33CCFF"/>
          </a:solidFill>
          <a:ln w="12700"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4" name="Прямоугольник 13"/>
          <p:cNvSpPr/>
          <p:nvPr/>
        </p:nvSpPr>
        <p:spPr>
          <a:xfrm>
            <a:off x="4742799" y="3753767"/>
            <a:ext cx="41227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2E2E2E"/>
                </a:solidFill>
                <a:latin typeface="Calibri" charset="0"/>
                <a:ea typeface="Calibri" charset="0"/>
                <a:cs typeface="Calibri" charset="0"/>
              </a:rPr>
              <a:t>5 438 </a:t>
            </a:r>
            <a:r>
              <a:rPr lang="ru-RU" sz="1500" dirty="0">
                <a:solidFill>
                  <a:srgbClr val="2E2E2E"/>
                </a:solidFill>
                <a:latin typeface="Calibri" charset="0"/>
                <a:ea typeface="Calibri" charset="0"/>
                <a:cs typeface="Calibri" charset="0"/>
              </a:rPr>
              <a:t>номеров </a:t>
            </a:r>
            <a:r>
              <a:rPr lang="ru-RU" sz="1500" dirty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ru-RU" sz="1500" dirty="0">
                <a:latin typeface="Calibri" charset="0"/>
                <a:ea typeface="Calibri" charset="0"/>
                <a:cs typeface="Calibri" charset="0"/>
              </a:rPr>
            </a:br>
            <a:r>
              <a:rPr lang="ru-RU" dirty="0">
                <a:solidFill>
                  <a:srgbClr val="2E2E2E"/>
                </a:solidFill>
                <a:latin typeface="Calibri" charset="0"/>
                <a:ea typeface="Calibri" charset="0"/>
                <a:cs typeface="Calibri" charset="0"/>
              </a:rPr>
              <a:t>37 409 789 </a:t>
            </a:r>
            <a:r>
              <a:rPr lang="ru-RU" sz="1500" dirty="0">
                <a:solidFill>
                  <a:srgbClr val="2E2E2E"/>
                </a:solidFill>
                <a:latin typeface="Calibri" charset="0"/>
                <a:ea typeface="Calibri" charset="0"/>
                <a:cs typeface="Calibri" charset="0"/>
              </a:rPr>
              <a:t>звонков </a:t>
            </a:r>
            <a:r>
              <a:rPr lang="ru-RU" dirty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ru-RU" dirty="0">
                <a:latin typeface="Calibri" charset="0"/>
                <a:ea typeface="Calibri" charset="0"/>
                <a:cs typeface="Calibri" charset="0"/>
              </a:rPr>
            </a:br>
            <a:r>
              <a:rPr lang="ru-RU" dirty="0">
                <a:solidFill>
                  <a:srgbClr val="2E2E2E"/>
                </a:solidFill>
                <a:latin typeface="Calibri" charset="0"/>
                <a:ea typeface="Calibri" charset="0"/>
                <a:cs typeface="Calibri" charset="0"/>
              </a:rPr>
              <a:t>674 000 </a:t>
            </a:r>
            <a:r>
              <a:rPr lang="ru-RU" sz="1500" dirty="0">
                <a:solidFill>
                  <a:srgbClr val="2E2E2E"/>
                </a:solidFill>
                <a:latin typeface="Calibri" charset="0"/>
                <a:ea typeface="Calibri" charset="0"/>
                <a:cs typeface="Calibri" charset="0"/>
              </a:rPr>
              <a:t>часов разговоров</a:t>
            </a:r>
            <a:r>
              <a:rPr lang="ru-RU" dirty="0">
                <a:solidFill>
                  <a:srgbClr val="2E2E2E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dirty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ru-RU" dirty="0">
                <a:latin typeface="Calibri" charset="0"/>
                <a:ea typeface="Calibri" charset="0"/>
                <a:cs typeface="Calibri" charset="0"/>
              </a:rPr>
            </a:br>
            <a:r>
              <a:rPr lang="ru-RU" b="1" dirty="0">
                <a:solidFill>
                  <a:srgbClr val="2E2E2E"/>
                </a:solidFill>
                <a:latin typeface="Calibri" charset="0"/>
                <a:ea typeface="Calibri" charset="0"/>
                <a:cs typeface="Calibri" charset="0"/>
              </a:rPr>
              <a:t>161 000</a:t>
            </a:r>
            <a:r>
              <a:rPr lang="ru-RU" dirty="0">
                <a:solidFill>
                  <a:srgbClr val="2E2E2E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1500" dirty="0">
                <a:solidFill>
                  <a:srgbClr val="2E2E2E"/>
                </a:solidFill>
                <a:latin typeface="Calibri" charset="0"/>
                <a:ea typeface="Calibri" charset="0"/>
                <a:cs typeface="Calibri" charset="0"/>
              </a:rPr>
              <a:t>звонков в сутки (в среднем)</a:t>
            </a:r>
            <a:r>
              <a:rPr lang="ru-RU" dirty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ru-RU" dirty="0">
                <a:latin typeface="Calibri" charset="0"/>
                <a:ea typeface="Calibri" charset="0"/>
                <a:cs typeface="Calibri" charset="0"/>
              </a:rPr>
            </a:br>
            <a:r>
              <a:rPr lang="ru-RU" dirty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ru-RU" dirty="0">
                <a:latin typeface="Calibri" charset="0"/>
                <a:ea typeface="Calibri" charset="0"/>
                <a:cs typeface="Calibri" charset="0"/>
              </a:rPr>
            </a:br>
            <a:endParaRPr lang="ru-RU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1850" y="1893739"/>
            <a:ext cx="4796198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90 458 </a:t>
            </a:r>
            <a:r>
              <a:rPr lang="ru-RU" sz="1500" dirty="0"/>
              <a:t>компаний активно работают с CRM</a:t>
            </a:r>
          </a:p>
          <a:p>
            <a:r>
              <a:rPr lang="ru-RU" dirty="0"/>
              <a:t>27 541 430 </a:t>
            </a:r>
            <a:r>
              <a:rPr lang="ru-RU" sz="1500" dirty="0"/>
              <a:t>компаний </a:t>
            </a:r>
            <a:endParaRPr lang="ru-RU" dirty="0"/>
          </a:p>
          <a:p>
            <a:r>
              <a:rPr lang="ru-RU" dirty="0"/>
              <a:t>28 797 168 </a:t>
            </a:r>
            <a:r>
              <a:rPr lang="ru-RU" sz="1500" dirty="0"/>
              <a:t>контактов</a:t>
            </a:r>
            <a:endParaRPr lang="ru-RU" dirty="0"/>
          </a:p>
          <a:p>
            <a:r>
              <a:rPr lang="ru-RU" dirty="0"/>
              <a:t>9 721 609 </a:t>
            </a:r>
            <a:r>
              <a:rPr lang="ru-RU" sz="1500" dirty="0"/>
              <a:t>сделок </a:t>
            </a:r>
            <a:endParaRPr lang="ru-RU" dirty="0"/>
          </a:p>
          <a:p>
            <a:r>
              <a:rPr lang="ru-RU" dirty="0"/>
              <a:t>43 175 129 </a:t>
            </a:r>
            <a:r>
              <a:rPr lang="ru-RU" sz="1500" dirty="0" err="1"/>
              <a:t>лидов</a:t>
            </a:r>
            <a:endParaRPr lang="ru-RU" dirty="0"/>
          </a:p>
          <a:p>
            <a:endParaRPr lang="ru-RU" sz="1350" dirty="0"/>
          </a:p>
        </p:txBody>
      </p:sp>
      <p:sp>
        <p:nvSpPr>
          <p:cNvPr id="16" name="TextBox 15"/>
          <p:cNvSpPr txBox="1"/>
          <p:nvPr/>
        </p:nvSpPr>
        <p:spPr>
          <a:xfrm>
            <a:off x="4198088" y="2763003"/>
            <a:ext cx="86594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>
                <a:solidFill>
                  <a:schemeClr val="bg1"/>
                </a:solidFill>
              </a:rPr>
              <a:t>CRM</a:t>
            </a:r>
            <a:endParaRPr lang="ru-RU" sz="27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34732" y="3600562"/>
            <a:ext cx="182934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dirty="0">
                <a:solidFill>
                  <a:schemeClr val="bg1"/>
                </a:solidFill>
              </a:rPr>
              <a:t>Телефония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65786" y="3196591"/>
            <a:ext cx="35779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dirty="0">
                <a:solidFill>
                  <a:schemeClr val="bg1"/>
                </a:solidFill>
              </a:rPr>
              <a:t>+</a:t>
            </a:r>
          </a:p>
        </p:txBody>
      </p:sp>
      <p:cxnSp>
        <p:nvCxnSpPr>
          <p:cNvPr id="19" name="Соединительная линия уступом 18"/>
          <p:cNvCxnSpPr/>
          <p:nvPr/>
        </p:nvCxnSpPr>
        <p:spPr>
          <a:xfrm>
            <a:off x="1620538" y="3585092"/>
            <a:ext cx="2004796" cy="998372"/>
          </a:xfrm>
          <a:prstGeom prst="bentConnector3">
            <a:avLst/>
          </a:prstGeom>
          <a:ln>
            <a:solidFill>
              <a:srgbClr val="33CC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>
            <a:off x="5616661" y="2575078"/>
            <a:ext cx="1526327" cy="1286153"/>
          </a:xfrm>
          <a:prstGeom prst="bentConnector3">
            <a:avLst/>
          </a:prstGeom>
          <a:ln>
            <a:solidFill>
              <a:srgbClr val="33CC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6513" y="520401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en-US" sz="3200" b="1" dirty="0"/>
              <a:t>CRM+</a:t>
            </a:r>
            <a:r>
              <a:rPr lang="ru-RU" sz="3200" b="1" dirty="0"/>
              <a:t>Телефония</a:t>
            </a:r>
          </a:p>
        </p:txBody>
      </p:sp>
      <p:pic>
        <p:nvPicPr>
          <p:cNvPr id="24" name="Picture 2" descr="C:\Users\filippov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88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60731" y="1071565"/>
            <a:ext cx="5722148" cy="4929187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latin typeface="Calibri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84784"/>
            <a:ext cx="4230886" cy="5035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Обычное мобильное приложение Битрикс24 теперь заменяет телефонный аппарат (</a:t>
            </a:r>
            <a:r>
              <a:rPr lang="en-US" sz="1400" dirty="0">
                <a:latin typeface="Calibri" charset="0"/>
              </a:rPr>
              <a:t>SIP)</a:t>
            </a:r>
            <a:endParaRPr lang="ru-RU" sz="1400" dirty="0">
              <a:latin typeface="Calibri" charset="0"/>
            </a:endParaRPr>
          </a:p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Достаточно поставить приложение на </a:t>
            </a:r>
            <a:r>
              <a:rPr lang="en-US" sz="1400" dirty="0">
                <a:latin typeface="Calibri" charset="0"/>
              </a:rPr>
              <a:t>iOS </a:t>
            </a:r>
            <a:r>
              <a:rPr lang="ru-RU" sz="1400" dirty="0">
                <a:latin typeface="Calibri" charset="0"/>
              </a:rPr>
              <a:t>и </a:t>
            </a:r>
            <a:r>
              <a:rPr lang="en-US" sz="1400" dirty="0">
                <a:latin typeface="Calibri" charset="0"/>
              </a:rPr>
              <a:t>Android, </a:t>
            </a:r>
            <a:r>
              <a:rPr lang="ru-RU" sz="1400" dirty="0">
                <a:latin typeface="Calibri" charset="0"/>
              </a:rPr>
              <a:t>чтобы автоматически подключиться к Битрикс24.Виртуальной АТС</a:t>
            </a:r>
          </a:p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Больше не требуется </a:t>
            </a:r>
            <a:r>
              <a:rPr lang="en-US" sz="1400" dirty="0">
                <a:latin typeface="Calibri" charset="0"/>
              </a:rPr>
              <a:t>SIP-</a:t>
            </a:r>
            <a:r>
              <a:rPr lang="ru-RU" sz="1400" dirty="0">
                <a:latin typeface="Calibri" charset="0"/>
              </a:rPr>
              <a:t>телефонный аппарат </a:t>
            </a:r>
          </a:p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Достаточно обычного мобильного интернета </a:t>
            </a:r>
            <a:r>
              <a:rPr lang="en-US" sz="1400" dirty="0">
                <a:latin typeface="Calibri" charset="0"/>
              </a:rPr>
              <a:t>3g</a:t>
            </a:r>
            <a:r>
              <a:rPr lang="ru-RU" sz="1400" dirty="0">
                <a:latin typeface="Calibri" charset="0"/>
              </a:rPr>
              <a:t>/4</a:t>
            </a:r>
            <a:r>
              <a:rPr lang="en-US" sz="1400" dirty="0">
                <a:latin typeface="Calibri" charset="0"/>
              </a:rPr>
              <a:t>g</a:t>
            </a:r>
            <a:r>
              <a:rPr lang="ru-RU" sz="1400" dirty="0">
                <a:latin typeface="Calibri" charset="0"/>
              </a:rPr>
              <a:t>, чтобы обеспечить качество связи </a:t>
            </a:r>
          </a:p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Не привязан к месту, офису </a:t>
            </a:r>
          </a:p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Экономит на покупке </a:t>
            </a:r>
            <a:r>
              <a:rPr lang="en-US" sz="1400" dirty="0">
                <a:latin typeface="Calibri" charset="0"/>
              </a:rPr>
              <a:t>SIP-</a:t>
            </a:r>
            <a:r>
              <a:rPr lang="ru-RU" sz="1400" dirty="0">
                <a:latin typeface="Calibri" charset="0"/>
              </a:rPr>
              <a:t>телефонных аппаратов</a:t>
            </a:r>
            <a:r>
              <a:rPr lang="en-US" sz="1400" dirty="0">
                <a:latin typeface="Calibri" charset="0"/>
              </a:rPr>
              <a:t> </a:t>
            </a:r>
            <a:r>
              <a:rPr lang="ru-RU" sz="1400" dirty="0">
                <a:latin typeface="Calibri" charset="0"/>
              </a:rPr>
              <a:t>, программных </a:t>
            </a:r>
            <a:r>
              <a:rPr lang="en-US" sz="1400" dirty="0">
                <a:latin typeface="Calibri" charset="0"/>
              </a:rPr>
              <a:t>SIP-</a:t>
            </a:r>
            <a:r>
              <a:rPr lang="ru-RU" sz="1400" dirty="0">
                <a:latin typeface="Calibri" charset="0"/>
              </a:rPr>
              <a:t>аппаратов </a:t>
            </a:r>
          </a:p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Позволяет отключить перенаправление на мобильные телефоны и сэкономить на этом </a:t>
            </a:r>
            <a:endParaRPr lang="en-US" sz="1400" dirty="0">
              <a:latin typeface="Calibri" charset="0"/>
            </a:endParaRPr>
          </a:p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Поддерживает переадресацию и удержание звонков </a:t>
            </a:r>
          </a:p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Поддерживает звонки на стационарные телефонные аппараты </a:t>
            </a:r>
          </a:p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Работает на </a:t>
            </a:r>
            <a:r>
              <a:rPr lang="en-US" sz="1400" dirty="0">
                <a:latin typeface="Calibri" charset="0"/>
              </a:rPr>
              <a:t>iOS </a:t>
            </a:r>
            <a:r>
              <a:rPr lang="ru-RU" sz="1400" dirty="0">
                <a:latin typeface="Calibri" charset="0"/>
              </a:rPr>
              <a:t>и </a:t>
            </a:r>
            <a:r>
              <a:rPr lang="en-US" sz="1400" dirty="0">
                <a:latin typeface="Calibri" charset="0"/>
              </a:rPr>
              <a:t>Android</a:t>
            </a:r>
            <a:endParaRPr lang="ru-RU" sz="1400" dirty="0">
              <a:latin typeface="Calibri" charset="0"/>
            </a:endParaRPr>
          </a:p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Работает на планшетах и смартфонах    </a:t>
            </a:r>
          </a:p>
          <a:p>
            <a:pPr marL="214313" indent="-214313">
              <a:spcBef>
                <a:spcPts val="450"/>
              </a:spcBef>
              <a:buClr>
                <a:srgbClr val="00B0F0"/>
              </a:buClr>
              <a:buFont typeface="Arial" charset="0"/>
              <a:buChar char="•"/>
            </a:pPr>
            <a:r>
              <a:rPr lang="ru-RU" sz="1400" dirty="0">
                <a:latin typeface="Calibri" charset="0"/>
              </a:rPr>
              <a:t>Интегрирован с Битрикс24.</a:t>
            </a:r>
            <a:r>
              <a:rPr lang="en-US" sz="1400" dirty="0">
                <a:latin typeface="Calibri" charset="0"/>
              </a:rPr>
              <a:t>CRM</a:t>
            </a:r>
            <a:endParaRPr lang="ru-RU" sz="1400" dirty="0">
              <a:latin typeface="Calibri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423630" y="2120314"/>
            <a:ext cx="1851488" cy="2684111"/>
            <a:chOff x="6936964" y="739926"/>
            <a:chExt cx="4730620" cy="6858000"/>
          </a:xfrm>
        </p:grpSpPr>
        <p:pic>
          <p:nvPicPr>
            <p:cNvPr id="11" name="Изображение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36964" y="739926"/>
              <a:ext cx="4730620" cy="6858000"/>
            </a:xfrm>
            <a:prstGeom prst="rect">
              <a:avLst/>
            </a:prstGeom>
          </p:spPr>
        </p:pic>
        <p:pic>
          <p:nvPicPr>
            <p:cNvPr id="9" name="Изображение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81939" y="1387922"/>
              <a:ext cx="3040669" cy="5405633"/>
            </a:xfrm>
            <a:prstGeom prst="rect">
              <a:avLst/>
            </a:prstGeom>
          </p:spPr>
        </p:pic>
      </p:grpSp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2184" y="4927340"/>
            <a:ext cx="783911" cy="783911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2161" y="4854020"/>
            <a:ext cx="1253813" cy="940360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7394037" y="2211013"/>
            <a:ext cx="1299159" cy="2604527"/>
            <a:chOff x="8588692" y="583549"/>
            <a:chExt cx="2902106" cy="5818081"/>
          </a:xfrm>
        </p:grpSpPr>
        <p:pic>
          <p:nvPicPr>
            <p:cNvPr id="18" name="Изображение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88692" y="583549"/>
              <a:ext cx="2902106" cy="5818081"/>
            </a:xfrm>
            <a:prstGeom prst="rect">
              <a:avLst/>
            </a:prstGeom>
          </p:spPr>
        </p:pic>
        <p:pic>
          <p:nvPicPr>
            <p:cNvPr id="19" name="Изображение 1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31909" y="1523503"/>
              <a:ext cx="2215672" cy="3932817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1978436" y="531030"/>
            <a:ext cx="503535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300" b="1" dirty="0">
                <a:latin typeface="Calibri" charset="0"/>
              </a:rPr>
              <a:t>Битрикс24.Софтфон (</a:t>
            </a:r>
            <a:r>
              <a:rPr lang="en-US" sz="3300" b="1" dirty="0">
                <a:latin typeface="Calibri" charset="0"/>
              </a:rPr>
              <a:t>VoIP)</a:t>
            </a:r>
            <a:endParaRPr lang="ru-RU" sz="825" b="1" dirty="0">
              <a:latin typeface="Calibri" charset="0"/>
            </a:endParaRPr>
          </a:p>
        </p:txBody>
      </p:sp>
      <p:pic>
        <p:nvPicPr>
          <p:cNvPr id="23" name="Picture 2" descr="C:\Users\filippov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41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628800"/>
            <a:ext cx="63367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Звоните </a:t>
            </a:r>
            <a:r>
              <a:rPr lang="ru-RU" dirty="0"/>
              <a:t>и принимайте звонки </a:t>
            </a:r>
            <a:endParaRPr lang="en-US" dirty="0" smtClean="0"/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Повышайте </a:t>
            </a:r>
            <a:r>
              <a:rPr lang="ru-RU" dirty="0"/>
              <a:t>продажи</a:t>
            </a:r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/>
              <a:t>Отличайтесь от конкурентов</a:t>
            </a:r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/>
              <a:t>Автоматизируйте работу</a:t>
            </a:r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/>
              <a:t>Контролируйте звонки сотрудников</a:t>
            </a:r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/>
              <a:t>Экономьте на оборудовании и звонках</a:t>
            </a:r>
            <a:endParaRPr lang="ru-RU" b="0" i="0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21740"/>
            <a:ext cx="90010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100" dirty="0"/>
              <a:t>Телефония </a:t>
            </a:r>
            <a:r>
              <a:rPr lang="ru-RU" sz="3100" dirty="0" smtClean="0"/>
              <a:t>Битрикс24 </a:t>
            </a:r>
          </a:p>
          <a:p>
            <a:pPr algn="ctr" fontAlgn="base"/>
            <a:r>
              <a:rPr lang="ru-RU" sz="3100" dirty="0" smtClean="0"/>
              <a:t>для развития бизнеса и </a:t>
            </a:r>
            <a:r>
              <a:rPr lang="ru-RU" sz="3100" dirty="0"/>
              <a:t>повышения продаж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864" y="3196481"/>
            <a:ext cx="6391275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5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718350" y="1912500"/>
            <a:ext cx="1731147" cy="3470568"/>
            <a:chOff x="943944" y="1870364"/>
            <a:chExt cx="2487873" cy="4987636"/>
          </a:xfrm>
        </p:grpSpPr>
        <p:pic>
          <p:nvPicPr>
            <p:cNvPr id="14" name="Изображение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3944" y="1870364"/>
              <a:ext cx="2487873" cy="4987636"/>
            </a:xfrm>
            <a:prstGeom prst="rect">
              <a:avLst/>
            </a:prstGeom>
          </p:spPr>
        </p:pic>
        <p:pic>
          <p:nvPicPr>
            <p:cNvPr id="11" name="Изображение 10"/>
            <p:cNvPicPr>
              <a:picLocks noChangeAspect="1"/>
            </p:cNvPicPr>
            <p:nvPr/>
          </p:nvPicPr>
          <p:blipFill rotWithShape="1">
            <a:blip r:embed="rId3"/>
            <a:srcRect l="937" t="482" r="1240" b="723"/>
            <a:stretch/>
          </p:blipFill>
          <p:spPr>
            <a:xfrm>
              <a:off x="1227080" y="2660624"/>
              <a:ext cx="1889375" cy="3382367"/>
            </a:xfrm>
            <a:prstGeom prst="rect">
              <a:avLst/>
            </a:prstGeom>
          </p:spPr>
        </p:pic>
      </p:grpSp>
      <p:grpSp>
        <p:nvGrpSpPr>
          <p:cNvPr id="18" name="Группа 17"/>
          <p:cNvGrpSpPr/>
          <p:nvPr/>
        </p:nvGrpSpPr>
        <p:grpSpPr>
          <a:xfrm>
            <a:off x="3569544" y="1912500"/>
            <a:ext cx="1731147" cy="3470568"/>
            <a:chOff x="4745535" y="1870364"/>
            <a:chExt cx="2487873" cy="4987636"/>
          </a:xfrm>
        </p:grpSpPr>
        <p:pic>
          <p:nvPicPr>
            <p:cNvPr id="15" name="Изображение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45535" y="1870364"/>
              <a:ext cx="2487873" cy="4987636"/>
            </a:xfrm>
            <a:prstGeom prst="rect">
              <a:avLst/>
            </a:prstGeom>
          </p:spPr>
        </p:pic>
        <p:pic>
          <p:nvPicPr>
            <p:cNvPr id="12" name="Изображение 11"/>
            <p:cNvPicPr>
              <a:picLocks noChangeAspect="1"/>
            </p:cNvPicPr>
            <p:nvPr/>
          </p:nvPicPr>
          <p:blipFill rotWithShape="1">
            <a:blip r:embed="rId4"/>
            <a:srcRect l="833"/>
            <a:stretch/>
          </p:blipFill>
          <p:spPr>
            <a:xfrm>
              <a:off x="5034337" y="2645015"/>
              <a:ext cx="1896810" cy="3395086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6420737" y="1912500"/>
            <a:ext cx="1731147" cy="3470568"/>
            <a:chOff x="8547126" y="1870364"/>
            <a:chExt cx="2487873" cy="4987636"/>
          </a:xfrm>
        </p:grpSpPr>
        <p:pic>
          <p:nvPicPr>
            <p:cNvPr id="16" name="Изображение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47126" y="1870364"/>
              <a:ext cx="2487873" cy="4987636"/>
            </a:xfrm>
            <a:prstGeom prst="rect">
              <a:avLst/>
            </a:prstGeom>
          </p:spPr>
        </p:pic>
        <p:pic>
          <p:nvPicPr>
            <p:cNvPr id="13" name="Изображение 12"/>
            <p:cNvPicPr>
              <a:picLocks noChangeAspect="1"/>
            </p:cNvPicPr>
            <p:nvPr/>
          </p:nvPicPr>
          <p:blipFill rotWithShape="1">
            <a:blip r:embed="rId5"/>
            <a:srcRect l="148" t="209" b="-1"/>
            <a:stretch/>
          </p:blipFill>
          <p:spPr>
            <a:xfrm>
              <a:off x="8835775" y="2676418"/>
              <a:ext cx="1913992" cy="3405883"/>
            </a:xfrm>
            <a:prstGeom prst="rect">
              <a:avLst/>
            </a:prstGeom>
          </p:spPr>
        </p:pic>
      </p:grpSp>
      <p:sp>
        <p:nvSpPr>
          <p:cNvPr id="22" name="TextBox 21"/>
          <p:cNvSpPr txBox="1"/>
          <p:nvPr/>
        </p:nvSpPr>
        <p:spPr>
          <a:xfrm>
            <a:off x="1208207" y="463460"/>
            <a:ext cx="667522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300" b="1" dirty="0">
                <a:latin typeface="Calibri" charset="0"/>
              </a:rPr>
              <a:t>Звонок от потенциального клиента</a:t>
            </a:r>
            <a:endParaRPr lang="ru-RU" sz="825" b="1" dirty="0">
              <a:latin typeface="Calibri" charset="0"/>
            </a:endParaRPr>
          </a:p>
        </p:txBody>
      </p:sp>
      <p:pic>
        <p:nvPicPr>
          <p:cNvPr id="23" name="Picture 2" descr="C:\Users\filippov\Desktop\Untitled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7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856824" y="499908"/>
            <a:ext cx="356540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300" b="1" dirty="0">
                <a:latin typeface="Calibri" charset="0"/>
              </a:rPr>
              <a:t>Звонок от клиента</a:t>
            </a:r>
            <a:endParaRPr lang="ru-RU" sz="825" b="1" dirty="0">
              <a:latin typeface="Calibri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18350" y="1925200"/>
            <a:ext cx="7435021" cy="3470568"/>
            <a:chOff x="718349" y="1423550"/>
            <a:chExt cx="7435021" cy="3470568"/>
          </a:xfrm>
        </p:grpSpPr>
        <p:pic>
          <p:nvPicPr>
            <p:cNvPr id="14" name="Изображение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8349" y="1423550"/>
              <a:ext cx="1731147" cy="3470568"/>
            </a:xfrm>
            <a:prstGeom prst="rect">
              <a:avLst/>
            </a:prstGeom>
          </p:spPr>
        </p:pic>
        <p:pic>
          <p:nvPicPr>
            <p:cNvPr id="16" name="Изображение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70287" y="1423550"/>
              <a:ext cx="1731147" cy="3470568"/>
            </a:xfrm>
            <a:prstGeom prst="rect">
              <a:avLst/>
            </a:prstGeom>
          </p:spPr>
        </p:pic>
        <p:pic>
          <p:nvPicPr>
            <p:cNvPr id="17" name="Изображение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22223" y="1423550"/>
              <a:ext cx="1731147" cy="3470568"/>
            </a:xfrm>
            <a:prstGeom prst="rect">
              <a:avLst/>
            </a:prstGeom>
          </p:spPr>
        </p:pic>
        <p:pic>
          <p:nvPicPr>
            <p:cNvPr id="4" name="Изображение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5815" y="1953448"/>
              <a:ext cx="1333426" cy="2377523"/>
            </a:xfrm>
            <a:prstGeom prst="rect">
              <a:avLst/>
            </a:prstGeom>
          </p:spPr>
        </p:pic>
        <p:pic>
          <p:nvPicPr>
            <p:cNvPr id="18" name="Изображение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66030" y="1982626"/>
              <a:ext cx="1318877" cy="2348345"/>
            </a:xfrm>
            <a:prstGeom prst="rect">
              <a:avLst/>
            </a:prstGeom>
          </p:spPr>
        </p:pic>
        <p:pic>
          <p:nvPicPr>
            <p:cNvPr id="19" name="Изображение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22315" y="1970105"/>
              <a:ext cx="1337120" cy="2373387"/>
            </a:xfrm>
            <a:prstGeom prst="rect">
              <a:avLst/>
            </a:prstGeom>
          </p:spPr>
        </p:pic>
      </p:grpSp>
      <p:pic>
        <p:nvPicPr>
          <p:cNvPr id="12" name="Picture 2" descr="C:\Users\filippov\Desktop\Untitled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24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479647" y="1017716"/>
            <a:ext cx="6184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Calibri" charset="0"/>
                <a:ea typeface="Calibri" charset="0"/>
                <a:cs typeface="Calibri" charset="0"/>
              </a:rPr>
              <a:t>Мобильное приложение «Битрикс24»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4584" y="1861484"/>
            <a:ext cx="5392376" cy="4066026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502" y="2610656"/>
            <a:ext cx="1561587" cy="76064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7350" y="2544470"/>
            <a:ext cx="913337" cy="913337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3782" y="3630682"/>
            <a:ext cx="2123440" cy="498651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4822" y="4406915"/>
            <a:ext cx="2123440" cy="694490"/>
          </a:xfrm>
          <a:prstGeom prst="rect">
            <a:avLst/>
          </a:prstGeom>
        </p:spPr>
      </p:pic>
      <p:pic>
        <p:nvPicPr>
          <p:cNvPr id="11" name="Picture 2" descr="C:\Users\filippov\Desktop\Untitled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22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0" b="25488"/>
          <a:stretch/>
        </p:blipFill>
        <p:spPr>
          <a:xfrm>
            <a:off x="0" y="0"/>
            <a:ext cx="9180512" cy="6813376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1170256" y="48926"/>
            <a:ext cx="6840000" cy="6840000"/>
          </a:xfrm>
          <a:prstGeom prst="ellipse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6" tIns="34289" rIns="68546" bIns="34289" rtlCol="0" anchor="ctr"/>
          <a:lstStyle/>
          <a:p>
            <a:pPr algn="ctr"/>
            <a:endParaRPr lang="ru-RU" sz="1350" dirty="0">
              <a:latin typeface="Calibri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800256" y="616688"/>
            <a:ext cx="5580000" cy="5580000"/>
          </a:xfrm>
          <a:prstGeom prst="ellipse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6" tIns="34289" rIns="68546" bIns="34289" rtlCol="0" anchor="ctr"/>
          <a:lstStyle/>
          <a:p>
            <a:pPr algn="ctr"/>
            <a:endParaRPr lang="ru-RU" sz="1350" dirty="0">
              <a:latin typeface="Calibri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736" y="1863721"/>
            <a:ext cx="4572000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1400" dirty="0"/>
              <a:t>В стоимость включена аренда виртуального телефона, а также все возможности по настройке и обработке звонков, записи разговоров и интеграции с CRM.</a:t>
            </a:r>
          </a:p>
          <a:p>
            <a:pPr algn="ctr" fontAlgn="base"/>
            <a:endParaRPr lang="ru-RU" sz="1400" dirty="0"/>
          </a:p>
          <a:p>
            <a:pPr algn="ctr" fontAlgn="base"/>
            <a:r>
              <a:rPr lang="ru-RU" sz="1400" b="1" dirty="0"/>
              <a:t>Аренда городского номера</a:t>
            </a:r>
            <a:r>
              <a:rPr lang="ru-RU" sz="1400" dirty="0"/>
              <a:t>: 490 рублей в месяц - для всех городов, кроме московского номера (495)</a:t>
            </a:r>
          </a:p>
          <a:p>
            <a:pPr algn="ctr" fontAlgn="base"/>
            <a:endParaRPr lang="ru-RU" sz="1400" dirty="0"/>
          </a:p>
          <a:p>
            <a:pPr algn="ctr" fontAlgn="base"/>
            <a:r>
              <a:rPr lang="ru-RU" sz="1400" b="1" dirty="0"/>
              <a:t>Аренда московского номера </a:t>
            </a:r>
            <a:r>
              <a:rPr lang="ru-RU" sz="1400" dirty="0"/>
              <a:t>(495): 990 рублей в месяц</a:t>
            </a:r>
          </a:p>
          <a:p>
            <a:pPr algn="ctr" fontAlgn="base"/>
            <a:endParaRPr lang="ru-RU" sz="1400" dirty="0"/>
          </a:p>
          <a:p>
            <a:pPr algn="ctr" fontAlgn="base"/>
            <a:r>
              <a:rPr lang="ru-RU" sz="1400" b="1" dirty="0"/>
              <a:t>Аренда федерального номера </a:t>
            </a:r>
            <a:r>
              <a:rPr lang="ru-RU" sz="1400" dirty="0"/>
              <a:t>8 800: 1990 рублей в месяц</a:t>
            </a:r>
          </a:p>
          <a:p>
            <a:pPr algn="ctr" fontAlgn="base"/>
            <a:endParaRPr lang="ru-RU" sz="1400" dirty="0" smtClean="0"/>
          </a:p>
          <a:p>
            <a:pPr algn="ctr" fontAlgn="base"/>
            <a:r>
              <a:rPr lang="ru-RU" sz="1400" dirty="0" smtClean="0"/>
              <a:t>Выгоднее</a:t>
            </a:r>
            <a:r>
              <a:rPr lang="ru-RU" sz="1400" dirty="0"/>
              <a:t>, чем </a:t>
            </a:r>
            <a:r>
              <a:rPr lang="ru-RU" sz="1400" dirty="0" err="1"/>
              <a:t>Skype</a:t>
            </a:r>
            <a:r>
              <a:rPr lang="ru-RU" sz="1400" dirty="0"/>
              <a:t> и большинство сервисов IP-телефонии</a:t>
            </a:r>
          </a:p>
          <a:p>
            <a:pPr algn="ctr" fontAlgn="base"/>
            <a:endParaRPr lang="ru-RU" sz="1400" dirty="0"/>
          </a:p>
          <a:p>
            <a:pPr algn="ctr" fontAlgn="base"/>
            <a:r>
              <a:rPr lang="ru-RU" sz="1400" b="1" dirty="0"/>
              <a:t>Бонусная сумма на вашем счете!</a:t>
            </a:r>
          </a:p>
        </p:txBody>
      </p:sp>
      <p:pic>
        <p:nvPicPr>
          <p:cNvPr id="15" name="Picture 3" descr="C:\Users\filippov\Desktop\Untitled-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87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314317"/>
            <a:ext cx="9143999" cy="739706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3200" dirty="0" smtClean="0">
                <a:solidFill>
                  <a:srgbClr val="000000"/>
                </a:solidFill>
                <a:latin typeface="Calibri "/>
                <a:ea typeface="Calibri Light" charset="0"/>
                <a:cs typeface="Calibri Light" charset="0"/>
              </a:rPr>
              <a:t>Купоны </a:t>
            </a:r>
            <a:r>
              <a:rPr lang="ru-RU" sz="3200" dirty="0" err="1" smtClean="0">
                <a:solidFill>
                  <a:srgbClr val="000000"/>
                </a:solidFill>
                <a:latin typeface="Calibri "/>
                <a:ea typeface="Calibri Light" charset="0"/>
                <a:cs typeface="Calibri Light" charset="0"/>
              </a:rPr>
              <a:t>Битрикс</a:t>
            </a:r>
            <a:endParaRPr lang="ru-RU" sz="3200" dirty="0">
              <a:solidFill>
                <a:srgbClr val="000000"/>
              </a:solidFill>
              <a:latin typeface="Calibri "/>
              <a:ea typeface="Calibri Light" charset="0"/>
              <a:cs typeface="Calibri Light" charset="0"/>
            </a:endParaRPr>
          </a:p>
        </p:txBody>
      </p:sp>
      <p:pic>
        <p:nvPicPr>
          <p:cNvPr id="7" name="Изображение 6" descr="Снимок экрана 2013-12-01 в 16.48.4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67969"/>
            <a:ext cx="3505305" cy="2348610"/>
          </a:xfrm>
          <a:prstGeom prst="rect">
            <a:avLst/>
          </a:prstGeom>
        </p:spPr>
      </p:pic>
      <p:pic>
        <p:nvPicPr>
          <p:cNvPr id="9" name="Изображение 8" descr="Снимок экрана 2013-12-01 в 16.48.23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6"/>
          <a:stretch/>
        </p:blipFill>
        <p:spPr>
          <a:xfrm>
            <a:off x="457200" y="1371600"/>
            <a:ext cx="3505305" cy="219636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267200" y="1295400"/>
            <a:ext cx="4343401" cy="1713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33CCFF"/>
              </a:buClr>
            </a:pPr>
            <a:r>
              <a:rPr lang="en-US" sz="4000" b="0" dirty="0" err="1" smtClean="0">
                <a:latin typeface="Calibri "/>
                <a:ea typeface="Calibri"/>
                <a:cs typeface="Calibri Light"/>
              </a:rPr>
              <a:t>neobigsize</a:t>
            </a:r>
            <a:endParaRPr lang="ru-RU" sz="4000" b="0" dirty="0" smtClean="0">
              <a:latin typeface="Calibri "/>
              <a:ea typeface="Calibri"/>
              <a:cs typeface="Calibri Light"/>
            </a:endParaRPr>
          </a:p>
          <a:p>
            <a:pPr>
              <a:spcBef>
                <a:spcPts val="1000"/>
              </a:spcBef>
              <a:buClr>
                <a:srgbClr val="33CCFF"/>
              </a:buClr>
            </a:pPr>
            <a:r>
              <a:rPr lang="ru-RU" sz="1900" b="0" dirty="0" smtClean="0">
                <a:latin typeface="Calibri "/>
                <a:ea typeface="Calibri"/>
                <a:cs typeface="Calibri Light"/>
              </a:rPr>
              <a:t>Дополнительно 5 ГБ свободного места на жестком диске на 6 месяцев</a:t>
            </a:r>
            <a:endParaRPr lang="ru-RU" sz="1900" b="0" dirty="0">
              <a:latin typeface="Calibri "/>
              <a:ea typeface="Calibri"/>
              <a:cs typeface="Calibri Light"/>
            </a:endParaRPr>
          </a:p>
        </p:txBody>
      </p:sp>
      <p:pic>
        <p:nvPicPr>
          <p:cNvPr id="10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5099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1511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67200" y="3429000"/>
            <a:ext cx="4343401" cy="14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33CCFF"/>
              </a:buClr>
            </a:pPr>
            <a:r>
              <a:rPr lang="en-US" sz="4000" b="0" dirty="0" err="1" smtClean="0">
                <a:latin typeface="Calibri "/>
                <a:ea typeface="Calibri"/>
                <a:cs typeface="Calibri Light"/>
              </a:rPr>
              <a:t>neoaddusers</a:t>
            </a:r>
            <a:endParaRPr lang="ru-RU" sz="4000" b="0" dirty="0" smtClean="0">
              <a:latin typeface="Calibri "/>
              <a:ea typeface="Calibri"/>
              <a:cs typeface="Calibri Light"/>
            </a:endParaRPr>
          </a:p>
          <a:p>
            <a:pPr>
              <a:spcBef>
                <a:spcPts val="1000"/>
              </a:spcBef>
              <a:buClr>
                <a:srgbClr val="33CCFF"/>
              </a:buClr>
            </a:pPr>
            <a:r>
              <a:rPr lang="ru-RU" sz="1900" b="0" dirty="0" smtClean="0">
                <a:latin typeface="Calibri "/>
                <a:ea typeface="Calibri"/>
                <a:cs typeface="Calibri Light"/>
              </a:rPr>
              <a:t>Дополнительно 12 пользователей на 6 месяцев </a:t>
            </a:r>
            <a:endParaRPr lang="ru-RU" sz="1900" b="0" dirty="0">
              <a:latin typeface="Calibri "/>
              <a:ea typeface="Calibr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573107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27384"/>
            <a:ext cx="9144000" cy="6897576"/>
          </a:xfrm>
          <a:prstGeom prst="rect">
            <a:avLst/>
          </a:prstGeom>
          <a:gradFill flip="none" rotWithShape="1">
            <a:gsLst>
              <a:gs pos="100000">
                <a:srgbClr val="F72272"/>
              </a:gs>
              <a:gs pos="16000">
                <a:srgbClr val="FF3636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6986" y="2654774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+mn-lt"/>
              </a:rPr>
              <a:t>СПАСИБО ЗА ВНИМАНИЕ!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+mn-lt"/>
              </a:rPr>
              <a:t>ВОПРОСЫ?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66886" y="3810000"/>
            <a:ext cx="1981200" cy="0"/>
          </a:xfrm>
          <a:prstGeom prst="line">
            <a:avLst/>
          </a:prstGeom>
          <a:ln w="12700">
            <a:solidFill>
              <a:srgbClr val="FFA1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filippov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5" y="1219200"/>
            <a:ext cx="1187450" cy="71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65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05"/>
          <a:stretch/>
        </p:blipFill>
        <p:spPr>
          <a:xfrm>
            <a:off x="0" y="0"/>
            <a:ext cx="9203888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203888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67544" y="980728"/>
            <a:ext cx="515684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r>
              <a:rPr lang="ru-RU" sz="3200" dirty="0" smtClean="0">
                <a:solidFill>
                  <a:schemeClr val="bg1"/>
                </a:solidFill>
                <a:latin typeface="Calibri" charset="0"/>
                <a:ea typeface="Calibri"/>
                <a:cs typeface="Calibri"/>
              </a:rPr>
              <a:t>Подключайтесь быстро.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r>
              <a:rPr lang="ru-RU" sz="3200" dirty="0" smtClean="0">
                <a:solidFill>
                  <a:schemeClr val="bg1"/>
                </a:solidFill>
                <a:latin typeface="Calibri" charset="0"/>
                <a:ea typeface="Calibri"/>
                <a:cs typeface="Calibri"/>
              </a:rPr>
              <a:t>Продавайте сразу!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endParaRPr lang="ru-RU" sz="3200" dirty="0" smtClean="0">
              <a:solidFill>
                <a:srgbClr val="000000"/>
              </a:solidFill>
              <a:latin typeface="Calibri" charset="0"/>
              <a:ea typeface="Calibri"/>
              <a:cs typeface="Calibri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endParaRPr lang="ru-RU" sz="3200" dirty="0" smtClean="0">
              <a:solidFill>
                <a:srgbClr val="000000"/>
              </a:solidFill>
              <a:latin typeface="Calibri" charset="0"/>
              <a:ea typeface="Calibri"/>
              <a:cs typeface="Calibri"/>
            </a:endParaRPr>
          </a:p>
        </p:txBody>
      </p:sp>
      <p:pic>
        <p:nvPicPr>
          <p:cNvPr id="9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61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738" y="1678808"/>
            <a:ext cx="515684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600" dirty="0">
                <a:solidFill>
                  <a:srgbClr val="000000"/>
                </a:solidFill>
                <a:latin typeface="Calibri" charset="0"/>
                <a:ea typeface="Calibri"/>
                <a:cs typeface="Calibri"/>
              </a:rPr>
              <a:t>Быстрое подключение</a:t>
            </a:r>
          </a:p>
          <a:p>
            <a:pPr marL="228594" indent="-228594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600" dirty="0">
                <a:latin typeface="Calibri" charset="0"/>
                <a:ea typeface="Calibri"/>
                <a:cs typeface="Calibri"/>
              </a:rPr>
              <a:t>Выгодные тарифы на звонки </a:t>
            </a:r>
          </a:p>
          <a:p>
            <a:pPr marL="228594" indent="-228594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600" dirty="0">
                <a:solidFill>
                  <a:srgbClr val="000000"/>
                </a:solidFill>
                <a:latin typeface="Calibri" charset="0"/>
                <a:ea typeface="Calibri"/>
                <a:cs typeface="Calibri"/>
              </a:rPr>
              <a:t>Неограниченное число входящих линий </a:t>
            </a:r>
          </a:p>
          <a:p>
            <a:pPr marL="228594" indent="-228594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600" dirty="0">
                <a:solidFill>
                  <a:srgbClr val="000000"/>
                </a:solidFill>
                <a:latin typeface="Calibri" charset="0"/>
                <a:ea typeface="Calibri"/>
                <a:cs typeface="Calibri"/>
              </a:rPr>
              <a:t>Маршрутизация звонков</a:t>
            </a:r>
          </a:p>
          <a:p>
            <a:pPr marL="228594" indent="-228594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600" dirty="0">
                <a:solidFill>
                  <a:srgbClr val="000000"/>
                </a:solidFill>
                <a:latin typeface="Calibri" charset="0"/>
                <a:ea typeface="Calibri"/>
                <a:cs typeface="Calibri"/>
              </a:rPr>
              <a:t>Запись разговоров </a:t>
            </a:r>
          </a:p>
          <a:p>
            <a:pPr marL="228594" indent="-228594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600" dirty="0">
                <a:solidFill>
                  <a:srgbClr val="000000"/>
                </a:solidFill>
                <a:latin typeface="Calibri" charset="0"/>
                <a:ea typeface="Calibri"/>
                <a:cs typeface="Calibri"/>
              </a:rPr>
              <a:t>Перенаправление во время вызова</a:t>
            </a:r>
          </a:p>
          <a:p>
            <a:pPr marL="228594" indent="-228594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600" dirty="0">
                <a:solidFill>
                  <a:srgbClr val="000000"/>
                </a:solidFill>
                <a:latin typeface="Calibri" charset="0"/>
                <a:ea typeface="Calibri"/>
                <a:cs typeface="Calibri"/>
              </a:rPr>
              <a:t>Встроенная интеграция с </a:t>
            </a:r>
            <a:r>
              <a:rPr lang="en-US" sz="1600" dirty="0">
                <a:solidFill>
                  <a:srgbClr val="000000"/>
                </a:solidFill>
                <a:latin typeface="Calibri" charset="0"/>
                <a:ea typeface="Calibri"/>
                <a:cs typeface="Calibri"/>
              </a:rPr>
              <a:t>CRM</a:t>
            </a:r>
            <a:endParaRPr lang="ru-RU" sz="1600" dirty="0">
              <a:solidFill>
                <a:srgbClr val="000000"/>
              </a:solidFill>
              <a:latin typeface="Calibri" charset="0"/>
              <a:ea typeface="Calibri"/>
              <a:cs typeface="Calibri"/>
            </a:endParaRPr>
          </a:p>
          <a:p>
            <a:pPr marL="228594" indent="-228594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600" dirty="0">
                <a:solidFill>
                  <a:srgbClr val="000000"/>
                </a:solidFill>
                <a:latin typeface="Calibri" charset="0"/>
                <a:ea typeface="Calibri"/>
                <a:cs typeface="Calibri"/>
              </a:rPr>
              <a:t>Подключение своей АТС</a:t>
            </a:r>
          </a:p>
          <a:p>
            <a:pPr marL="228594" indent="-228594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600" dirty="0">
                <a:solidFill>
                  <a:srgbClr val="000000"/>
                </a:solidFill>
                <a:latin typeface="Calibri" charset="0"/>
                <a:ea typeface="Calibri"/>
                <a:cs typeface="Calibri"/>
              </a:rPr>
              <a:t>Поддержка </a:t>
            </a:r>
            <a:r>
              <a:rPr lang="en-US" sz="1600" dirty="0">
                <a:solidFill>
                  <a:srgbClr val="000000"/>
                </a:solidFill>
                <a:latin typeface="Calibri" charset="0"/>
                <a:ea typeface="Calibri"/>
                <a:cs typeface="Calibri"/>
              </a:rPr>
              <a:t>SIP-</a:t>
            </a:r>
            <a:r>
              <a:rPr lang="ru-RU" sz="1600" dirty="0">
                <a:solidFill>
                  <a:srgbClr val="000000"/>
                </a:solidFill>
                <a:latin typeface="Calibri" charset="0"/>
                <a:ea typeface="Calibri"/>
                <a:cs typeface="Calibri"/>
              </a:rPr>
              <a:t>телефонного аппарата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2"/>
          <a:srcRect r="17418"/>
          <a:stretch/>
        </p:blipFill>
        <p:spPr>
          <a:xfrm>
            <a:off x="4749923" y="3798018"/>
            <a:ext cx="4408141" cy="3078638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4" y="2865144"/>
            <a:ext cx="975734" cy="416102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4"/>
          <a:srcRect t="28742" b="29992"/>
          <a:stretch/>
        </p:blipFill>
        <p:spPr>
          <a:xfrm>
            <a:off x="4907343" y="2865144"/>
            <a:ext cx="1533467" cy="355813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587" y="2368146"/>
            <a:ext cx="1020389" cy="382647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1372" y="2812656"/>
            <a:ext cx="468590" cy="46859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3993" y="2248761"/>
            <a:ext cx="680393" cy="51029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86814" y="445346"/>
            <a:ext cx="8173468" cy="644652"/>
          </a:xfrm>
          <a:prstGeom prst="rect">
            <a:avLst/>
          </a:prstGeom>
        </p:spPr>
        <p:txBody>
          <a:bodyPr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</a:lstStyle>
          <a:p>
            <a:pPr algn="ctr"/>
            <a:r>
              <a:rPr lang="ru-RU" sz="2775" b="1" dirty="0">
                <a:latin typeface="Calibri" charset="0"/>
                <a:ea typeface="Calibri" charset="0"/>
                <a:cs typeface="Calibri" charset="0"/>
              </a:rPr>
              <a:t>Битрикс24.Телефония</a:t>
            </a:r>
          </a:p>
        </p:txBody>
      </p:sp>
    </p:spTree>
    <p:extLst>
      <p:ext uri="{BB962C8B-B14F-4D97-AF65-F5344CB8AC3E}">
        <p14:creationId xmlns:p14="http://schemas.microsoft.com/office/powerpoint/2010/main" val="161213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555320" y="75998"/>
            <a:ext cx="4588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2" tIns="45718" rIns="91402" bIns="45718"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Текст 9"/>
          <p:cNvSpPr>
            <a:spLocks noGrp="1"/>
          </p:cNvSpPr>
          <p:nvPr>
            <p:ph type="body" idx="2"/>
          </p:nvPr>
        </p:nvSpPr>
        <p:spPr>
          <a:xfrm>
            <a:off x="5334000" y="1828800"/>
            <a:ext cx="3200400" cy="29030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Calibri" panose="020F0502020204030204" pitchFamily="34" charset="0"/>
              </a:rPr>
              <a:t>Арендовать городской номер или 8 800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Calibri" panose="020F0502020204030204" pitchFamily="34" charset="0"/>
              </a:rPr>
              <a:t>Настроить автоматическое распределение звонков по сотрудникам </a:t>
            </a:r>
            <a:endParaRPr lang="en-US" sz="1800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Calibri" panose="020F0502020204030204" pitchFamily="34" charset="0"/>
              </a:rPr>
              <a:t>Пополнить баланс </a:t>
            </a:r>
            <a:r>
              <a:rPr lang="ru-RU" sz="1800" dirty="0" smtClean="0">
                <a:latin typeface="Calibri" panose="020F0502020204030204" pitchFamily="34" charset="0"/>
                <a:sym typeface="Wingdings"/>
              </a:rPr>
              <a:t></a:t>
            </a:r>
            <a:endParaRPr lang="ru-RU" sz="1800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 smtClean="0">
                <a:latin typeface="Calibri" panose="020F0502020204030204" pitchFamily="34" charset="0"/>
              </a:rPr>
              <a:t>Или подключить свою АТС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302580" y="985427"/>
            <a:ext cx="4349410" cy="679775"/>
          </a:xfrm>
        </p:spPr>
        <p:txBody>
          <a:bodyPr/>
          <a:lstStyle/>
          <a:p>
            <a:pPr algn="l"/>
            <a:r>
              <a:rPr lang="ru-RU" sz="2900" b="1" dirty="0" smtClean="0">
                <a:latin typeface="Calibri" panose="020F0502020204030204" pitchFamily="34" charset="0"/>
              </a:rPr>
              <a:t>Как подключить</a:t>
            </a:r>
            <a:endParaRPr lang="ru-RU" sz="2900" b="1" dirty="0">
              <a:latin typeface="Calibri" panose="020F0502020204030204" pitchFamily="34" charset="0"/>
            </a:endParaRPr>
          </a:p>
        </p:txBody>
      </p:sp>
      <p:pic>
        <p:nvPicPr>
          <p:cNvPr id="15" name="Изображение 14" descr="Depositphotos_2659303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" t="-2" r="45423" b="536"/>
          <a:stretch/>
        </p:blipFill>
        <p:spPr>
          <a:xfrm>
            <a:off x="0" y="0"/>
            <a:ext cx="4995333" cy="6858000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75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508882"/>
            <a:ext cx="6636838" cy="628650"/>
          </a:xfrm>
          <a:prstGeom prst="rect">
            <a:avLst/>
          </a:prstGeom>
        </p:spPr>
        <p:txBody>
          <a:bodyPr vert="horz" lIns="91232" tIns="45616" rIns="91232" bIns="45616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25" b="1" dirty="0">
                <a:latin typeface="Calibri"/>
                <a:cs typeface="Calibri"/>
              </a:rPr>
              <a:t>Подключение телефонного аппарата</a:t>
            </a:r>
            <a:endParaRPr lang="en-US" sz="2775" b="1" dirty="0">
              <a:latin typeface="Calibri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57265"/>
            <a:ext cx="4374580" cy="3527680"/>
          </a:xfrm>
          <a:prstGeom prst="rect">
            <a:avLst/>
          </a:prstGeom>
        </p:spPr>
        <p:txBody>
          <a:bodyPr wrap="square" lIns="91234" tIns="45617" rIns="91234" bIns="45617">
            <a:spAutoFit/>
          </a:bodyPr>
          <a:lstStyle/>
          <a:p>
            <a:pPr marL="285029" indent="-285029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575" dirty="0"/>
              <a:t>В дополнение к гарнитуре можно использовать телефонный аппарат</a:t>
            </a:r>
          </a:p>
          <a:p>
            <a:pPr marL="285029" indent="-285029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575" dirty="0"/>
              <a:t>Для исходящих и входящих звонков</a:t>
            </a:r>
          </a:p>
          <a:p>
            <a:pPr marL="285029" indent="-285029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575" dirty="0"/>
              <a:t>Телефонный аппарат можно подключить, даже не покупая номер</a:t>
            </a:r>
            <a:endParaRPr lang="en-US" sz="1575" dirty="0"/>
          </a:p>
          <a:p>
            <a:pPr marL="285029" indent="-285029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575" dirty="0"/>
              <a:t>Поддерживаются все популярные модели </a:t>
            </a:r>
            <a:r>
              <a:rPr lang="en-US" sz="1575" dirty="0"/>
              <a:t>SIP-</a:t>
            </a:r>
            <a:r>
              <a:rPr lang="ru-RU" sz="1575" dirty="0"/>
              <a:t>телефонов</a:t>
            </a:r>
          </a:p>
          <a:p>
            <a:pPr marL="285029" indent="-285029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575" dirty="0"/>
              <a:t>При разговоре через телефонный аппарат предоставляются все возможности Битрикс24.Телефонии</a:t>
            </a:r>
          </a:p>
          <a:p>
            <a:pPr marL="285029" indent="-285029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1575" dirty="0"/>
              <a:t>Бесконечная </a:t>
            </a:r>
            <a:r>
              <a:rPr lang="ru-RU" sz="1575" dirty="0" smtClean="0"/>
              <a:t>очередь</a:t>
            </a:r>
            <a:endParaRPr lang="ru-RU" sz="1575" dirty="0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484784"/>
            <a:ext cx="3685690" cy="3259051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95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23528" y="403540"/>
            <a:ext cx="6636838" cy="628650"/>
          </a:xfrm>
          <a:prstGeom prst="rect">
            <a:avLst/>
          </a:prstGeom>
        </p:spPr>
        <p:txBody>
          <a:bodyPr vert="horz" lIns="91282" tIns="45641" rIns="91282" bIns="45641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775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0" y="403540"/>
            <a:ext cx="9144000" cy="628650"/>
          </a:xfrm>
          <a:prstGeom prst="rect">
            <a:avLst/>
          </a:prstGeom>
        </p:spPr>
        <p:txBody>
          <a:bodyPr vert="horz" lIns="91282" tIns="45641" rIns="91282" bIns="45641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25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SIP </a:t>
            </a:r>
            <a:r>
              <a:rPr lang="ru-RU" sz="3225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АТС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66258" y="1484784"/>
            <a:ext cx="4382483" cy="2585166"/>
          </a:xfrm>
          <a:prstGeom prst="rect">
            <a:avLst/>
          </a:prstGeom>
        </p:spPr>
        <p:txBody>
          <a:bodyPr wrap="square" lIns="91284" tIns="45642" rIns="91284" bIns="45642">
            <a:spAutoFit/>
          </a:bodyPr>
          <a:lstStyle/>
          <a:p>
            <a:pPr marL="256712" indent="-256712" defTabSz="912690">
              <a:buClr>
                <a:srgbClr val="00B0F0"/>
              </a:buClr>
              <a:buFont typeface="Arial"/>
              <a:buChar char="•"/>
            </a:pPr>
            <a:r>
              <a:rPr lang="ru-RU" dirty="0">
                <a:latin typeface="Calibri"/>
                <a:ea typeface="Calibri"/>
                <a:cs typeface="Calibri"/>
              </a:rPr>
              <a:t>У вас есть своя АТС? Подключите ее к своему Битрикс24 и принимайте все звонки внутри портала</a:t>
            </a:r>
            <a:br>
              <a:rPr lang="ru-RU" dirty="0">
                <a:latin typeface="Calibri"/>
                <a:ea typeface="Calibri"/>
                <a:cs typeface="Calibri"/>
              </a:rPr>
            </a:br>
            <a:r>
              <a:rPr lang="ru-RU" dirty="0">
                <a:latin typeface="Calibri"/>
                <a:ea typeface="Calibri"/>
                <a:cs typeface="Calibri"/>
              </a:rPr>
              <a:t> </a:t>
            </a:r>
          </a:p>
          <a:p>
            <a:pPr marL="256712" indent="-256712" defTabSz="912690">
              <a:buClr>
                <a:srgbClr val="00B0F0"/>
              </a:buClr>
              <a:buFont typeface="Arial"/>
              <a:buChar char="•"/>
            </a:pPr>
            <a:r>
              <a:rPr lang="ru-RU" dirty="0">
                <a:latin typeface="Calibri"/>
                <a:ea typeface="Calibri"/>
                <a:cs typeface="Calibri"/>
              </a:rPr>
              <a:t>Не требуется установки сторонних приложений, все звонки работают прямо в браузере</a:t>
            </a:r>
            <a:br>
              <a:rPr lang="ru-RU" dirty="0">
                <a:latin typeface="Calibri"/>
                <a:ea typeface="Calibri"/>
                <a:cs typeface="Calibri"/>
              </a:rPr>
            </a:br>
            <a:endParaRPr lang="ru-RU" dirty="0">
              <a:latin typeface="Calibri"/>
              <a:ea typeface="Calibri"/>
              <a:cs typeface="Calibri"/>
            </a:endParaRPr>
          </a:p>
          <a:p>
            <a:pPr marL="256712" indent="-256712" defTabSz="912690">
              <a:buClr>
                <a:srgbClr val="00B0F0"/>
              </a:buClr>
              <a:buFont typeface="Arial"/>
              <a:buChar char="•"/>
            </a:pPr>
            <a:r>
              <a:rPr lang="ru-RU" dirty="0">
                <a:latin typeface="Calibri"/>
                <a:ea typeface="Calibri"/>
                <a:cs typeface="Calibri"/>
              </a:rPr>
              <a:t>Неограниченное число АТС</a:t>
            </a:r>
          </a:p>
        </p:txBody>
      </p:sp>
      <p:pic>
        <p:nvPicPr>
          <p:cNvPr id="3" name="Изображение 2" descr="сип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42" y="1516134"/>
            <a:ext cx="4616954" cy="2609582"/>
          </a:xfrm>
          <a:prstGeom prst="rect">
            <a:avLst/>
          </a:prstGeom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237312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75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Изображение 11" descr="Depositphotos_2019499_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5" t="37715" r="13125" b="25249"/>
          <a:stretch/>
        </p:blipFill>
        <p:spPr>
          <a:xfrm>
            <a:off x="1" y="0"/>
            <a:ext cx="9144000" cy="685800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" y="1"/>
            <a:ext cx="9203888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9552" y="944810"/>
            <a:ext cx="676875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Продуманные сценарии для автоматизации работы.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</a:pPr>
            <a:endParaRPr lang="ru-RU" sz="3200" dirty="0" smtClean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fontAlgn="auto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«Лечение» забывчивости менеджеров.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</a:pPr>
            <a:endParaRPr lang="ru-RU" sz="3200" dirty="0" smtClean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fontAlgn="auto">
              <a:spcBef>
                <a:spcPts val="600"/>
              </a:spcBef>
              <a:spcAft>
                <a:spcPts val="600"/>
              </a:spcAft>
            </a:pPr>
            <a:r>
              <a:rPr lang="ru-RU" sz="32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И</a:t>
            </a:r>
            <a:r>
              <a:rPr lang="ru-RU" sz="320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нструмент анализа, улучшения процессов продажи и </a:t>
            </a:r>
            <a:r>
              <a:rPr lang="ru-RU" sz="3200" dirty="0" err="1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контоля</a:t>
            </a:r>
            <a:r>
              <a:rPr lang="ru-RU" sz="320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</a:pPr>
            <a:endParaRPr lang="ru-RU" sz="3200" dirty="0" smtClean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7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58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899592" y="116632"/>
            <a:ext cx="8443453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3100" b="1" dirty="0" smtClean="0">
                <a:solidFill>
                  <a:prstClr val="black"/>
                </a:solidFill>
                <a:latin typeface="Calibri"/>
                <a:cs typeface="Calibri"/>
              </a:rPr>
              <a:t>Звонит клиент. Как обычно происходит?</a:t>
            </a:r>
            <a:endParaRPr lang="en-US" sz="3100" b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1305341"/>
            <a:ext cx="450013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«Кто это??????» </a:t>
            </a: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Сложно определить, кто звонит</a:t>
            </a: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Еще сложнее вспомнить историю общения с этим клиентов </a:t>
            </a: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Т</a:t>
            </a:r>
            <a:r>
              <a:rPr lang="ru-RU" sz="2000" b="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елефонные номера клиентов хранятся в адресной книге, но список редко обновляется </a:t>
            </a:r>
          </a:p>
          <a:p>
            <a:pPr marL="285750" indent="-285750" fontAlgn="auto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Клиентам забывают перезвонить, повторные продажи осуществляются </a:t>
            </a:r>
            <a:r>
              <a:rPr lang="ru-RU" sz="2000" dirty="0" err="1" smtClean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несистемно</a:t>
            </a:r>
            <a:endParaRPr lang="ru-RU" sz="2000" dirty="0" smtClean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fontAlgn="auto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endParaRPr lang="ru-RU" sz="2000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Изображение 2" descr="Depositphotos_22064261_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0" r="23983"/>
          <a:stretch/>
        </p:blipFill>
        <p:spPr>
          <a:xfrm>
            <a:off x="5314993" y="1196752"/>
            <a:ext cx="3827439" cy="4464496"/>
          </a:xfrm>
          <a:prstGeom prst="rect">
            <a:avLst/>
          </a:prstGeom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904" y="630932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88" y="6237312"/>
            <a:ext cx="1323976" cy="35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21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9931</TotalTime>
  <Words>807</Words>
  <Application>Microsoft Office PowerPoint</Application>
  <PresentationFormat>Экран (4:3)</PresentationFormat>
  <Paragraphs>139</Paragraphs>
  <Slides>25</Slides>
  <Notes>4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</vt:lpstr>
      <vt:lpstr>Calibri Light</vt:lpstr>
      <vt:lpstr>Wingdings</vt:lpstr>
      <vt:lpstr>Тема Office</vt:lpstr>
      <vt:lpstr>Default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подключить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Воловенко</dc:creator>
  <cp:lastModifiedBy>Игорь Юшин</cp:lastModifiedBy>
  <cp:revision>368</cp:revision>
  <dcterms:created xsi:type="dcterms:W3CDTF">2012-04-16T14:45:46Z</dcterms:created>
  <dcterms:modified xsi:type="dcterms:W3CDTF">2016-10-25T09:02:03Z</dcterms:modified>
</cp:coreProperties>
</file>