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4" r:id="rId2"/>
    <p:sldMasterId id="2147483776" r:id="rId3"/>
    <p:sldMasterId id="2147483788" r:id="rId4"/>
  </p:sldMasterIdLst>
  <p:notesMasterIdLst>
    <p:notesMasterId r:id="rId92"/>
  </p:notesMasterIdLst>
  <p:sldIdLst>
    <p:sldId id="1470" r:id="rId5"/>
    <p:sldId id="1460" r:id="rId6"/>
    <p:sldId id="1421" r:id="rId7"/>
    <p:sldId id="1461" r:id="rId8"/>
    <p:sldId id="1481" r:id="rId9"/>
    <p:sldId id="1345" r:id="rId10"/>
    <p:sldId id="1346" r:id="rId11"/>
    <p:sldId id="1347" r:id="rId12"/>
    <p:sldId id="1462" r:id="rId13"/>
    <p:sldId id="1482" r:id="rId14"/>
    <p:sldId id="1350" r:id="rId15"/>
    <p:sldId id="1463" r:id="rId16"/>
    <p:sldId id="1291" r:id="rId17"/>
    <p:sldId id="1410" r:id="rId18"/>
    <p:sldId id="1411" r:id="rId19"/>
    <p:sldId id="1412" r:id="rId20"/>
    <p:sldId id="1464" r:id="rId21"/>
    <p:sldId id="1483" r:id="rId22"/>
    <p:sldId id="1300" r:id="rId23"/>
    <p:sldId id="1465" r:id="rId24"/>
    <p:sldId id="1363" r:id="rId25"/>
    <p:sldId id="1467" r:id="rId26"/>
    <p:sldId id="1362" r:id="rId27"/>
    <p:sldId id="1365" r:id="rId28"/>
    <p:sldId id="1364" r:id="rId29"/>
    <p:sldId id="1471" r:id="rId30"/>
    <p:sldId id="1484" r:id="rId31"/>
    <p:sldId id="1357" r:id="rId32"/>
    <p:sldId id="1358" r:id="rId33"/>
    <p:sldId id="1427" r:id="rId34"/>
    <p:sldId id="1472" r:id="rId35"/>
    <p:sldId id="1485" r:id="rId36"/>
    <p:sldId id="1303" r:id="rId37"/>
    <p:sldId id="1428" r:id="rId38"/>
    <p:sldId id="1473" r:id="rId39"/>
    <p:sldId id="1486" r:id="rId40"/>
    <p:sldId id="1308" r:id="rId41"/>
    <p:sldId id="1305" r:id="rId42"/>
    <p:sldId id="1474" r:id="rId43"/>
    <p:sldId id="1487" r:id="rId44"/>
    <p:sldId id="1392" r:id="rId45"/>
    <p:sldId id="1409" r:id="rId46"/>
    <p:sldId id="1310" r:id="rId47"/>
    <p:sldId id="1375" r:id="rId48"/>
    <p:sldId id="1408" r:id="rId49"/>
    <p:sldId id="1475" r:id="rId50"/>
    <p:sldId id="1431" r:id="rId51"/>
    <p:sldId id="1432" r:id="rId52"/>
    <p:sldId id="1434" r:id="rId53"/>
    <p:sldId id="1439" r:id="rId54"/>
    <p:sldId id="1440" r:id="rId55"/>
    <p:sldId id="1441" r:id="rId56"/>
    <p:sldId id="1442" r:id="rId57"/>
    <p:sldId id="1444" r:id="rId58"/>
    <p:sldId id="1445" r:id="rId59"/>
    <p:sldId id="1446" r:id="rId60"/>
    <p:sldId id="1447" r:id="rId61"/>
    <p:sldId id="1448" r:id="rId62"/>
    <p:sldId id="1450" r:id="rId63"/>
    <p:sldId id="1451" r:id="rId64"/>
    <p:sldId id="1458" r:id="rId65"/>
    <p:sldId id="1476" r:id="rId66"/>
    <p:sldId id="1488" r:id="rId67"/>
    <p:sldId id="1322" r:id="rId68"/>
    <p:sldId id="1377" r:id="rId69"/>
    <p:sldId id="1477" r:id="rId70"/>
    <p:sldId id="1489" r:id="rId71"/>
    <p:sldId id="1380" r:id="rId72"/>
    <p:sldId id="1379" r:id="rId73"/>
    <p:sldId id="1478" r:id="rId74"/>
    <p:sldId id="1490" r:id="rId75"/>
    <p:sldId id="1384" r:id="rId76"/>
    <p:sldId id="1389" r:id="rId77"/>
    <p:sldId id="1388" r:id="rId78"/>
    <p:sldId id="1415" r:id="rId79"/>
    <p:sldId id="1332" r:id="rId80"/>
    <p:sldId id="1420" r:id="rId81"/>
    <p:sldId id="1480" r:id="rId82"/>
    <p:sldId id="1334" r:id="rId83"/>
    <p:sldId id="1335" r:id="rId84"/>
    <p:sldId id="1418" r:id="rId85"/>
    <p:sldId id="1422" r:id="rId86"/>
    <p:sldId id="1423" r:id="rId87"/>
    <p:sldId id="1337" r:id="rId88"/>
    <p:sldId id="1407" r:id="rId89"/>
    <p:sldId id="1491" r:id="rId90"/>
    <p:sldId id="1459" r:id="rId9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талья Грихина" initials="" lastIdx="4" clrIdx="0"/>
  <p:cmAuthor id="1" name="Анна Одрага" initials="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5DCCF6"/>
    <a:srgbClr val="AEEDEB"/>
    <a:srgbClr val="21FFFE"/>
    <a:srgbClr val="B4D2EC"/>
    <a:srgbClr val="4E71C1"/>
    <a:srgbClr val="5D9EEA"/>
    <a:srgbClr val="BEDDF9"/>
    <a:srgbClr val="FF966E"/>
    <a:srgbClr val="CE2E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89510" autoAdjust="0"/>
  </p:normalViewPr>
  <p:slideViewPr>
    <p:cSldViewPr>
      <p:cViewPr varScale="1">
        <p:scale>
          <a:sx n="68" d="100"/>
          <a:sy n="68" d="100"/>
        </p:scale>
        <p:origin x="1548" y="6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18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9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/>
            </a:lvl1pPr>
          </a:lstStyle>
          <a:p>
            <a:pPr>
              <a:defRPr/>
            </a:pPr>
            <a:fld id="{57DD0D90-6155-4204-8DC0-79721D667C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46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06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3A02347-C432-4AA3-9B6D-5624AC8E251A}" type="slidenum">
              <a:rPr lang="ru-RU" smtClean="0">
                <a:latin typeface="Calibri"/>
                <a:ea typeface="Calibri"/>
                <a:cs typeface="Calibri"/>
              </a:rPr>
              <a:pPr>
                <a:defRPr/>
              </a:pPr>
              <a:t>67</a:t>
            </a:fld>
            <a:endParaRPr lang="ru-RU" dirty="0" smtClean="0">
              <a:latin typeface="Calibri"/>
              <a:ea typeface="Calibri"/>
              <a:cs typeface="Calibri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89514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3A02347-C432-4AA3-9B6D-5624AC8E251A}" type="slidenum">
              <a:rPr lang="ru-RU" smtClean="0">
                <a:latin typeface="Calibri"/>
                <a:ea typeface="Calibri"/>
                <a:cs typeface="Calibri"/>
              </a:rPr>
              <a:pPr>
                <a:defRPr/>
              </a:pPr>
              <a:t>68</a:t>
            </a:fld>
            <a:endParaRPr lang="ru-RU" dirty="0" smtClean="0">
              <a:latin typeface="Calibri"/>
              <a:ea typeface="Calibri"/>
              <a:cs typeface="Calibri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912981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86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752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A02347-C432-4AA3-9B6D-5624AC8E251A}" type="slidenum">
              <a:rPr lang="ru-RU" smtClean="0"/>
              <a:pPr>
                <a:defRPr/>
              </a:pPr>
              <a:t>7</a:t>
            </a:fld>
            <a:endParaRPr lang="ru-RU" dirty="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742227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3A02347-C432-4AA3-9B6D-5624AC8E251A}" type="slidenum">
              <a:rPr lang="ru-RU" smtClean="0">
                <a:latin typeface="Calibri"/>
                <a:ea typeface="Calibri"/>
                <a:cs typeface="Calibri"/>
              </a:rPr>
              <a:pPr>
                <a:defRPr/>
              </a:pPr>
              <a:t>8</a:t>
            </a:fld>
            <a:endParaRPr lang="ru-RU" dirty="0" smtClean="0">
              <a:latin typeface="Calibri"/>
              <a:ea typeface="Calibri"/>
              <a:cs typeface="Calibri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01443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245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480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766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C78C9-61A4-3748-89D4-6F5D9F3C1700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210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6A01-9593-8346-9E28-250974948858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045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6A01-9593-8346-9E28-250974948858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95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1567C-BE9F-4259-A84A-D4404B4D4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27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3AC6E-D0DE-4064-B53B-75017AF86B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89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CF997-10C2-4D87-B71E-3CDFAF119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16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2558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4720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4393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8212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0240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6427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33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674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4D39C-DBF1-4726-A48B-1837CD8F2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61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1763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2211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5724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44708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3043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91777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40831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3480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05492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685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9021-B70F-424D-95FB-C3DBB58C8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72803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9656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24708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25.10.2016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3594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90492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16633"/>
            <a:ext cx="8229600" cy="70609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Заголовок слайда</a:t>
            </a:r>
            <a:r>
              <a:rPr lang="en-US" dirty="0" smtClean="0"/>
              <a:t>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75252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530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9568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23484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53668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3509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B9181-A95B-49B3-91FE-506E78F1B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06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62157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47702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55127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6618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02083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29BFB-A025-46EA-9B5E-4F7A80DD694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92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159D8-ED62-420A-A7BD-900EF5727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705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F83C1-98EF-4DB3-91A9-40D705229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8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37E0C-F20E-46AC-A451-C54B2994D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2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0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C8D59-34C9-493F-86E0-D818D27A5A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4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8FF7A-69D6-4213-9F27-C8A95A202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1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913E3B47-F62D-4BF2-96BF-078F88DA6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F6B9965-0652-4E0C-AD27-5DBA3E768E64}" type="datetimeFigureOut">
              <a:rPr lang="ru-RU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25.10.2016</a:t>
            </a:fld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00BA718-9D03-4A99-B508-0897464B4618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620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F6B9965-0652-4E0C-AD27-5DBA3E768E64}" type="datetimeFigureOut">
              <a:rPr lang="ru-RU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25.10.2016</a:t>
            </a:fld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00BA718-9D03-4A99-B508-0897464B4618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768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628D42-B50C-4519-ADCF-28839E69E7B2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1240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tiff"/><Relationship Id="rId5" Type="http://schemas.openxmlformats.org/officeDocument/2006/relationships/image" Target="../media/image25.tiff"/><Relationship Id="rId4" Type="http://schemas.openxmlformats.org/officeDocument/2006/relationships/image" Target="../media/image24.tiff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tiff"/><Relationship Id="rId3" Type="http://schemas.openxmlformats.org/officeDocument/2006/relationships/image" Target="../media/image71.tiff"/><Relationship Id="rId7" Type="http://schemas.openxmlformats.org/officeDocument/2006/relationships/image" Target="../media/image75.tiff"/><Relationship Id="rId2" Type="http://schemas.openxmlformats.org/officeDocument/2006/relationships/image" Target="../media/image7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tiff"/><Relationship Id="rId5" Type="http://schemas.openxmlformats.org/officeDocument/2006/relationships/image" Target="../media/image73.tiff"/><Relationship Id="rId10" Type="http://schemas.openxmlformats.org/officeDocument/2006/relationships/image" Target="../media/image5.png"/><Relationship Id="rId4" Type="http://schemas.openxmlformats.org/officeDocument/2006/relationships/image" Target="../media/image72.tiff"/><Relationship Id="rId9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1.tiff"/><Relationship Id="rId3" Type="http://schemas.openxmlformats.org/officeDocument/2006/relationships/image" Target="../media/image79.tiff"/><Relationship Id="rId21" Type="http://schemas.openxmlformats.org/officeDocument/2006/relationships/image" Target="../media/image94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75.tiff"/><Relationship Id="rId25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4.tiff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24" Type="http://schemas.openxmlformats.org/officeDocument/2006/relationships/image" Target="../media/image4.png"/><Relationship Id="rId5" Type="http://schemas.openxmlformats.org/officeDocument/2006/relationships/image" Target="../media/image81.png"/><Relationship Id="rId15" Type="http://schemas.openxmlformats.org/officeDocument/2006/relationships/image" Target="../media/image73.tiff"/><Relationship Id="rId23" Type="http://schemas.openxmlformats.org/officeDocument/2006/relationships/image" Target="../media/image96.png"/><Relationship Id="rId10" Type="http://schemas.openxmlformats.org/officeDocument/2006/relationships/image" Target="../media/image86.png"/><Relationship Id="rId19" Type="http://schemas.openxmlformats.org/officeDocument/2006/relationships/image" Target="../media/image92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tiff"/><Relationship Id="rId22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1.tiff"/><Relationship Id="rId7" Type="http://schemas.openxmlformats.org/officeDocument/2006/relationships/image" Target="../media/image75.tiff"/><Relationship Id="rId2" Type="http://schemas.openxmlformats.org/officeDocument/2006/relationships/image" Target="../media/image7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tiff"/><Relationship Id="rId5" Type="http://schemas.openxmlformats.org/officeDocument/2006/relationships/image" Target="../media/image73.tiff"/><Relationship Id="rId4" Type="http://schemas.openxmlformats.org/officeDocument/2006/relationships/image" Target="../media/image72.tiff"/><Relationship Id="rId9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8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9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01.tif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tiff"/><Relationship Id="rId2" Type="http://schemas.openxmlformats.org/officeDocument/2006/relationships/image" Target="../media/image102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5.png"/><Relationship Id="rId2" Type="http://schemas.openxmlformats.org/officeDocument/2006/relationships/image" Target="../media/image10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5.tiff"/><Relationship Id="rId4" Type="http://schemas.microsoft.com/office/2007/relationships/hdphoto" Target="../media/hdphoto2.wdp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tiff"/><Relationship Id="rId3" Type="http://schemas.openxmlformats.org/officeDocument/2006/relationships/image" Target="../media/image106.tiff"/><Relationship Id="rId7" Type="http://schemas.openxmlformats.org/officeDocument/2006/relationships/image" Target="../media/image11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tiff"/><Relationship Id="rId5" Type="http://schemas.openxmlformats.org/officeDocument/2006/relationships/image" Target="../media/image108.tiff"/><Relationship Id="rId10" Type="http://schemas.openxmlformats.org/officeDocument/2006/relationships/image" Target="../media/image5.png"/><Relationship Id="rId4" Type="http://schemas.openxmlformats.org/officeDocument/2006/relationships/image" Target="../media/image107.tiff"/><Relationship Id="rId9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4.png"/><Relationship Id="rId7" Type="http://schemas.openxmlformats.org/officeDocument/2006/relationships/image" Target="../media/image4.png"/><Relationship Id="rId2" Type="http://schemas.openxmlformats.org/officeDocument/2006/relationships/image" Target="../media/image10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tiff"/><Relationship Id="rId5" Type="http://schemas.openxmlformats.org/officeDocument/2006/relationships/image" Target="../media/image116.tiff"/><Relationship Id="rId4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8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5.png"/><Relationship Id="rId5" Type="http://schemas.openxmlformats.org/officeDocument/2006/relationships/image" Target="../media/image120.png"/><Relationship Id="rId10" Type="http://schemas.openxmlformats.org/officeDocument/2006/relationships/image" Target="../media/image4.png"/><Relationship Id="rId4" Type="http://schemas.openxmlformats.org/officeDocument/2006/relationships/image" Target="../media/image119.jpg"/><Relationship Id="rId9" Type="http://schemas.openxmlformats.org/officeDocument/2006/relationships/image" Target="../media/image7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3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7" Type="http://schemas.openxmlformats.org/officeDocument/2006/relationships/image" Target="../media/image4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5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6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rgbClr val="F72272"/>
              </a:gs>
              <a:gs pos="16000">
                <a:srgbClr val="FF363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57200" y="2468941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+mn-lt"/>
              </a:rPr>
              <a:t>БИТРИКС24: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+mn-lt"/>
              </a:rPr>
              <a:t>ПОВЫШАЕМ ЭФФЕКТИВНОСТЬ РАБОТЫ КОМПАНИИ</a:t>
            </a:r>
            <a:endParaRPr lang="ru-RU" sz="3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81400" y="4343400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1500" y="4648200"/>
            <a:ext cx="8001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>
                <a:solidFill>
                  <a:schemeClr val="bg1"/>
                </a:solidFill>
                <a:latin typeface="+mn-lt"/>
              </a:rPr>
              <a:t>Игорь Юшин</a:t>
            </a:r>
          </a:p>
          <a:p>
            <a:pPr algn="ctr"/>
            <a:r>
              <a:rPr lang="ru-RU" b="0" dirty="0" smtClean="0">
                <a:solidFill>
                  <a:schemeClr val="bg1"/>
                </a:solidFill>
                <a:latin typeface="+mn-lt"/>
              </a:rPr>
              <a:t>Начальник отделения веб-разработки ОП СЦ «Неосистемы Северо-Запад»</a:t>
            </a:r>
            <a:endParaRPr lang="ru-RU" b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1219200"/>
            <a:ext cx="1187450" cy="71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5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6643" y="1371600"/>
            <a:ext cx="388435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2600" b="0" dirty="0">
                <a:latin typeface="Calibri"/>
                <a:ea typeface="Calibri"/>
                <a:cs typeface="Calibri"/>
              </a:rPr>
              <a:t>Сложно быстро найти нужную информацию (что-то в почте, в </a:t>
            </a:r>
            <a:r>
              <a:rPr lang="ru-RU" sz="2600" b="0" dirty="0" err="1">
                <a:latin typeface="Calibri"/>
                <a:ea typeface="Calibri"/>
                <a:cs typeface="Calibri"/>
              </a:rPr>
              <a:t>скайпе</a:t>
            </a:r>
            <a:r>
              <a:rPr lang="ru-RU" sz="2600" b="0" dirty="0">
                <a:latin typeface="Calibri"/>
                <a:ea typeface="Calibri"/>
                <a:cs typeface="Calibri"/>
              </a:rPr>
              <a:t>, в </a:t>
            </a:r>
            <a:r>
              <a:rPr lang="en-US" sz="2600" b="0" dirty="0" err="1" smtClean="0">
                <a:latin typeface="Calibri"/>
                <a:ea typeface="Calibri"/>
                <a:cs typeface="Calibri"/>
              </a:rPr>
              <a:t>sms</a:t>
            </a:r>
            <a:r>
              <a:rPr lang="ru-RU" sz="2600" b="0" dirty="0" smtClean="0">
                <a:latin typeface="Calibri"/>
                <a:ea typeface="Calibri"/>
                <a:cs typeface="Calibri"/>
              </a:rPr>
              <a:t>, </a:t>
            </a:r>
            <a:r>
              <a:rPr lang="ru-RU" sz="2600" b="0" dirty="0">
                <a:latin typeface="Calibri"/>
                <a:ea typeface="Calibri"/>
                <a:cs typeface="Calibri"/>
              </a:rPr>
              <a:t>на листочках…) 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3"/>
          <a:srcRect l="1" r="901" b="10267"/>
          <a:stretch/>
        </p:blipFill>
        <p:spPr>
          <a:xfrm>
            <a:off x="4038600" y="0"/>
            <a:ext cx="5105400" cy="6941282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89011" y="48553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</a:t>
            </a:r>
            <a:endParaRPr lang="en-US" sz="30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837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62000" y="1219200"/>
            <a:ext cx="7206140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endParaRPr lang="ru-RU" sz="600" dirty="0" smtClean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мгновенный </a:t>
            </a:r>
            <a:r>
              <a:rPr lang="ru-RU" sz="2400" b="0" dirty="0">
                <a:latin typeface="Calibri"/>
                <a:ea typeface="Calibri"/>
                <a:cs typeface="Calibri"/>
              </a:rPr>
              <a:t>обмен информацией</a:t>
            </a:r>
          </a:p>
          <a:p>
            <a:pPr marL="342900" indent="-34290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быстрое </a:t>
            </a:r>
            <a:r>
              <a:rPr lang="ru-RU" sz="2400" b="0" dirty="0">
                <a:latin typeface="Calibri"/>
                <a:ea typeface="Calibri"/>
                <a:cs typeface="Calibri"/>
              </a:rPr>
              <a:t>обсуждение - быстрое принятие решений</a:t>
            </a:r>
          </a:p>
          <a:p>
            <a:pPr marL="342900" indent="-34290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моментальная </a:t>
            </a:r>
            <a:r>
              <a:rPr lang="ru-RU" sz="2400" b="0" dirty="0">
                <a:latin typeface="Calibri"/>
                <a:ea typeface="Calibri"/>
                <a:cs typeface="Calibri"/>
              </a:rPr>
              <a:t>реакция коллег </a:t>
            </a:r>
          </a:p>
          <a:p>
            <a:pPr marL="342900" indent="-34290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инструменты </a:t>
            </a:r>
            <a:r>
              <a:rPr lang="ru-RU" sz="2400" b="0" dirty="0">
                <a:latin typeface="Calibri"/>
                <a:ea typeface="Calibri"/>
                <a:cs typeface="Calibri"/>
              </a:rPr>
              <a:t>мотивации</a:t>
            </a:r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3652660"/>
            <a:ext cx="5542900" cy="31968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Единая Живая лента всей компании</a:t>
            </a:r>
            <a:endParaRPr lang="ru-RU" sz="3200" dirty="0">
              <a:solidFill>
                <a:srgbClr val="000000"/>
              </a:solidFill>
              <a:latin typeface="Calibri "/>
              <a:ea typeface="Calibri Light" charset="0"/>
              <a:cs typeface="Calibri Light" charset="0"/>
            </a:endParaRPr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8" y="617220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8" y="149140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46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2" descr="Depositphotos_9063413_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" t="18672" r="29407" b="3207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2684225"/>
            <a:ext cx="83820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Мгновенные коммуникации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45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393392"/>
            <a:ext cx="86862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/>
                <a:ea typeface="Calibri"/>
                <a:cs typeface="Calibri"/>
              </a:rPr>
              <a:t>в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се контакты – под рукой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общение – с любого устройства: ноутбук, планшет, смартфон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коммуникации в любых форматах: видео, аудио, текст, файлы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каждый сотрудник всегда на связи и доступен в «один клик»  </a:t>
            </a:r>
            <a:endParaRPr lang="ru-RU" sz="20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2"/>
          <a:srcRect l="273" t="6883" r="919" b="2955"/>
          <a:stretch/>
        </p:blipFill>
        <p:spPr>
          <a:xfrm>
            <a:off x="2743200" y="3516355"/>
            <a:ext cx="4648200" cy="2369221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317500" dist="139700" dir="2700000" sx="96000" sy="96000" algn="tl" rotWithShape="0">
              <a:srgbClr val="333333">
                <a:alpha val="92000"/>
              </a:srgbClr>
            </a:outerShdw>
          </a:effectLst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0752" y="3447176"/>
            <a:ext cx="1229723" cy="2438400"/>
          </a:xfrm>
          <a:prstGeom prst="rect">
            <a:avLst/>
          </a:prstGeom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85963" y="304800"/>
            <a:ext cx="8484512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smtClean="0">
                <a:latin typeface="Calibri"/>
                <a:cs typeface="Calibri"/>
                <a:sym typeface="Wingdings"/>
              </a:rPr>
              <a:t>Мгновенные коммуникации </a:t>
            </a:r>
          </a:p>
          <a:p>
            <a:pPr algn="l"/>
            <a:r>
              <a:rPr lang="ru-RU" sz="3200" dirty="0" smtClean="0">
                <a:latin typeface="Calibri"/>
                <a:cs typeface="Calibri"/>
                <a:sym typeface="Wingdings"/>
              </a:rPr>
              <a:t>между сотрудниками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52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83" y="1561147"/>
            <a:ext cx="3162080" cy="22781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05053" y="3505200"/>
            <a:ext cx="58718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Общий чат компании </a:t>
            </a:r>
            <a:r>
              <a:rPr lang="ru-RU" sz="2000" b="0" dirty="0">
                <a:latin typeface="Calibri" panose="020F0502020204030204" pitchFamily="34" charset="0"/>
              </a:rPr>
              <a:t>для обсуждения рабочих вопросов, касающихся всех </a:t>
            </a:r>
            <a:r>
              <a:rPr lang="ru-RU" sz="2000" b="0" dirty="0" smtClean="0">
                <a:latin typeface="Calibri" panose="020F0502020204030204" pitchFamily="34" charset="0"/>
              </a:rPr>
              <a:t>сотрудников</a:t>
            </a:r>
            <a:endParaRPr lang="ru-RU" sz="2000" b="0" dirty="0">
              <a:latin typeface="Calibri" panose="020F0502020204030204" pitchFamily="34" charset="0"/>
            </a:endParaRP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Открытые чаты по интересам</a:t>
            </a:r>
            <a:r>
              <a:rPr lang="ru-RU" sz="2000" b="0" dirty="0">
                <a:latin typeface="Calibri" panose="020F0502020204030204" pitchFamily="34" charset="0"/>
              </a:rPr>
              <a:t>: для обсуждения совместных проектов или для общения внутри </a:t>
            </a:r>
            <a:r>
              <a:rPr lang="ru-RU" sz="2000" b="0" dirty="0" smtClean="0">
                <a:latin typeface="Calibri" panose="020F0502020204030204" pitchFamily="34" charset="0"/>
              </a:rPr>
              <a:t>отдела</a:t>
            </a:r>
            <a:endParaRPr lang="ru-RU" sz="2000" b="0" dirty="0">
              <a:latin typeface="Calibri" panose="020F0502020204030204" pitchFamily="34" charset="0"/>
            </a:endParaRP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Закрытые чаты </a:t>
            </a:r>
            <a:r>
              <a:rPr lang="ru-RU" sz="2000" b="0" dirty="0">
                <a:latin typeface="Calibri" panose="020F0502020204030204" pitchFamily="34" charset="0"/>
              </a:rPr>
              <a:t>доступны только приглашенным </a:t>
            </a:r>
            <a:r>
              <a:rPr lang="ru-RU" sz="2000" b="0" dirty="0" smtClean="0">
                <a:latin typeface="Calibri" panose="020F0502020204030204" pitchFamily="34" charset="0"/>
              </a:rPr>
              <a:t>сотрудникам</a:t>
            </a:r>
            <a:endParaRPr lang="ru-RU" sz="2000" b="0" dirty="0">
              <a:latin typeface="Calibri" panose="020F0502020204030204" pitchFamily="34" charset="0"/>
            </a:endParaRP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endParaRPr lang="ru-RU" sz="2000" b="0" dirty="0" smtClean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581400" y="2667000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Коллективное общение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75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78544" y="523630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300" b="1" dirty="0" smtClean="0">
                <a:latin typeface="Calibri"/>
                <a:cs typeface="Calibri"/>
                <a:sym typeface="Wingdings"/>
              </a:rPr>
              <a:t>Вместо почты: </a:t>
            </a:r>
          </a:p>
          <a:p>
            <a:pPr algn="l"/>
            <a:r>
              <a:rPr lang="ru-RU" sz="3200" b="0" dirty="0" smtClean="0">
                <a:latin typeface="Calibri"/>
                <a:cs typeface="Calibri"/>
                <a:sym typeface="Wingdings"/>
              </a:rPr>
              <a:t>коммуникации с партнерами, клиентами и подрядчиками</a:t>
            </a:r>
            <a:endParaRPr lang="en-US" sz="2800" b="0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544" y="1676400"/>
            <a:ext cx="426218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dirty="0" smtClean="0">
                <a:latin typeface="Calibri" panose="020F0502020204030204" pitchFamily="34" charset="0"/>
              </a:rPr>
              <a:t>Хотите </a:t>
            </a:r>
            <a:r>
              <a:rPr lang="ru-RU" sz="2000" b="0" dirty="0">
                <a:latin typeface="Calibri" panose="020F0502020204030204" pitchFamily="34" charset="0"/>
              </a:rPr>
              <a:t>обсудить что-то с коллегами из других компаний? </a:t>
            </a:r>
            <a:endParaRPr lang="ru-RU" sz="2000" b="0" dirty="0" smtClean="0">
              <a:latin typeface="Calibri" panose="020F0502020204030204" pitchFamily="34" charset="0"/>
            </a:endParaRPr>
          </a:p>
          <a:p>
            <a:r>
              <a:rPr lang="ru-RU" sz="2000" b="0" dirty="0" smtClean="0">
                <a:latin typeface="Calibri" panose="020F0502020204030204" pitchFamily="34" charset="0"/>
              </a:rPr>
              <a:t>Просто </a:t>
            </a:r>
            <a:r>
              <a:rPr lang="ru-RU" sz="2000" b="0" dirty="0">
                <a:latin typeface="Calibri" panose="020F0502020204030204" pitchFamily="34" charset="0"/>
              </a:rPr>
              <a:t>добавьте E-</a:t>
            </a:r>
            <a:r>
              <a:rPr lang="ru-RU" sz="2000" b="0" dirty="0" err="1">
                <a:latin typeface="Calibri" panose="020F0502020204030204" pitchFamily="34" charset="0"/>
              </a:rPr>
              <a:t>mail</a:t>
            </a:r>
            <a:r>
              <a:rPr lang="ru-RU" sz="2000" b="0" dirty="0">
                <a:latin typeface="Calibri" panose="020F0502020204030204" pitchFamily="34" charset="0"/>
              </a:rPr>
              <a:t> партнера, подрядчика или клиента в список получателей, и они подключатся к обсуждению на публичной страничке, получив ссылку в письме. </a:t>
            </a:r>
          </a:p>
          <a:p>
            <a:endParaRPr lang="ru-RU" sz="2000" b="0" dirty="0" smtClean="0">
              <a:latin typeface="Calibri" panose="020F0502020204030204" pitchFamily="34" charset="0"/>
            </a:endParaRPr>
          </a:p>
          <a:p>
            <a:r>
              <a:rPr lang="ru-RU" sz="2000" b="0" dirty="0" smtClean="0">
                <a:latin typeface="Calibri" panose="020F0502020204030204" pitchFamily="34" charset="0"/>
              </a:rPr>
              <a:t>Обратный сценарий: обсуждайте письмо из </a:t>
            </a:r>
            <a:r>
              <a:rPr lang="en-US" sz="2000" b="0" dirty="0" smtClean="0">
                <a:latin typeface="Calibri" panose="020F0502020204030204" pitchFamily="34" charset="0"/>
              </a:rPr>
              <a:t>e-mail</a:t>
            </a:r>
            <a:r>
              <a:rPr lang="ru-RU" sz="2000" b="0" dirty="0" smtClean="0">
                <a:latin typeface="Calibri" panose="020F0502020204030204" pitchFamily="34" charset="0"/>
              </a:rPr>
              <a:t> в Битрикс24 со всеми заинтересованными сторонами</a:t>
            </a:r>
          </a:p>
          <a:p>
            <a:endParaRPr lang="ru-RU" sz="2000" dirty="0" smtClean="0">
              <a:latin typeface="Calibri" panose="020F0502020204030204" pitchFamily="34" charset="0"/>
            </a:endParaRPr>
          </a:p>
          <a:p>
            <a:r>
              <a:rPr lang="ru-RU" sz="2000" dirty="0">
                <a:latin typeface="Calibri" panose="020F0502020204030204" pitchFamily="34" charset="0"/>
              </a:rPr>
              <a:t>Без авторизации. </a:t>
            </a:r>
          </a:p>
          <a:p>
            <a:endParaRPr lang="ru-RU" sz="2000" b="0" dirty="0">
              <a:latin typeface="Calibri" panose="020F0502020204030204" pitchFamily="34" charset="0"/>
            </a:endParaRPr>
          </a:p>
        </p:txBody>
      </p:sp>
      <p:pic>
        <p:nvPicPr>
          <p:cNvPr id="3074" name="Picture 2" descr="https://opt-577919.ssl.1c-bitrix-cdn.ru/images/content/13.png?14533912975656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729" y="1703832"/>
            <a:ext cx="4251325" cy="291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68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0980" y="1309798"/>
            <a:ext cx="4202906" cy="2067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Ответ на сообщение через </a:t>
            </a:r>
            <a:r>
              <a:rPr lang="en-US" sz="2000" b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push</a:t>
            </a:r>
            <a:r>
              <a:rPr lang="ru-RU" sz="2000" b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-уведомления (без запуска приложения)</a:t>
            </a:r>
            <a:endParaRPr lang="en-US" sz="2000" b="0" dirty="0">
              <a:solidFill>
                <a:prstClr val="black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Ответ на сообщение «голосом» </a:t>
            </a:r>
            <a:r>
              <a:rPr lang="ru-RU" sz="2000" b="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с помощью часов  </a:t>
            </a:r>
            <a:r>
              <a:rPr lang="ru-RU" sz="2000" b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А</a:t>
            </a:r>
            <a:r>
              <a:rPr lang="en-US" sz="2000" b="0" dirty="0" err="1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pple</a:t>
            </a:r>
            <a:r>
              <a:rPr lang="en-US" sz="2000" b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Watch</a:t>
            </a:r>
            <a:r>
              <a:rPr lang="ru-RU" sz="2000" b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или </a:t>
            </a:r>
            <a:r>
              <a:rPr lang="en-US" sz="2000" b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Android Wear</a:t>
            </a:r>
            <a:endParaRPr lang="ru-RU" sz="2000" b="0" dirty="0">
              <a:solidFill>
                <a:prstClr val="black"/>
              </a:solidFill>
              <a:latin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412" y="3189029"/>
            <a:ext cx="1565413" cy="257175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3"/>
          <a:srcRect l="28498" t="8383" r="29356" b="7593"/>
          <a:stretch/>
        </p:blipFill>
        <p:spPr>
          <a:xfrm>
            <a:off x="6580565" y="1865634"/>
            <a:ext cx="1953835" cy="38951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000" y="518309"/>
            <a:ext cx="52602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Calibri" charset="0"/>
              </a:rPr>
              <a:t>Поддержка «Умных вещей»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00" y="4183187"/>
            <a:ext cx="2089120" cy="728763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657" y="5276541"/>
            <a:ext cx="2332277" cy="359863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3574504" y="3458733"/>
            <a:ext cx="1543424" cy="2177671"/>
            <a:chOff x="4571501" y="3539432"/>
            <a:chExt cx="2057899" cy="2903561"/>
          </a:xfrm>
        </p:grpSpPr>
        <p:pic>
          <p:nvPicPr>
            <p:cNvPr id="13" name="Изображение 12"/>
            <p:cNvPicPr>
              <a:picLocks noChangeAspect="1"/>
            </p:cNvPicPr>
            <p:nvPr/>
          </p:nvPicPr>
          <p:blipFill rotWithShape="1">
            <a:blip r:embed="rId6"/>
            <a:srcRect l="4577" r="55493"/>
            <a:stretch/>
          </p:blipFill>
          <p:spPr>
            <a:xfrm>
              <a:off x="4571501" y="3539432"/>
              <a:ext cx="2057899" cy="2903561"/>
            </a:xfrm>
            <a:prstGeom prst="rect">
              <a:avLst/>
            </a:prstGeom>
          </p:spPr>
        </p:pic>
        <p:pic>
          <p:nvPicPr>
            <p:cNvPr id="14" name="Изображение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64" t="9773" r="20341" b="21555"/>
            <a:stretch/>
          </p:blipFill>
          <p:spPr>
            <a:xfrm>
              <a:off x="4823307" y="4227305"/>
              <a:ext cx="1484267" cy="1486579"/>
            </a:xfrm>
            <a:prstGeom prst="rect">
              <a:avLst/>
            </a:prstGeom>
          </p:spPr>
        </p:pic>
      </p:grpSp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58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11" descr="Depositphotos_2494556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r="21250" b="1564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2684225"/>
            <a:ext cx="83820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Задачи и проекты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9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7075" y="1447800"/>
            <a:ext cx="796332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Задачи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на </a:t>
            </a:r>
            <a:r>
              <a:rPr lang="ru-RU" sz="2200" b="0" dirty="0" err="1">
                <a:latin typeface="Calibri"/>
                <a:ea typeface="Calibri"/>
                <a:cs typeface="Calibri"/>
              </a:rPr>
              <a:t>стикерах</a:t>
            </a:r>
            <a:r>
              <a:rPr lang="ru-RU" sz="2200" b="0" dirty="0">
                <a:latin typeface="Calibri"/>
                <a:ea typeface="Calibri"/>
                <a:cs typeface="Calibri"/>
              </a:rPr>
              <a:t> или в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почте...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Задачи забываются</a:t>
            </a:r>
            <a:r>
              <a:rPr lang="ru-RU" sz="2200" b="0" dirty="0">
                <a:latin typeface="Calibri"/>
                <a:ea typeface="Calibri"/>
                <a:cs typeface="Calibri"/>
              </a:rPr>
              <a:t>, сроки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срываются…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>
                <a:latin typeface="Calibri"/>
                <a:ea typeface="Calibri"/>
                <a:cs typeface="Calibri"/>
              </a:rPr>
              <a:t>У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директора в голове «кипящий котел» - непонятно, как контролировать весь этот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хаос…</a:t>
            </a:r>
            <a:endParaRPr lang="ru-RU" sz="22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2"/>
          <a:srcRect b="21102"/>
          <a:stretch/>
        </p:blipFill>
        <p:spPr>
          <a:xfrm>
            <a:off x="2205789" y="3326196"/>
            <a:ext cx="6934200" cy="3649135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89011" y="48553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</a:t>
            </a:r>
            <a:endParaRPr lang="en-US" sz="30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405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8673" y="1371600"/>
            <a:ext cx="590592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ни одно поручение не потеряется – все задачи зафиксированы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удобный контроль – Битрикс24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всегда напомнит о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 сроках задач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вы видите, кто работает над задачей, какие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задачи просрочены, а какие - вообще без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срока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по каждой задаче ведется учет затраченного времени</a:t>
            </a:r>
          </a:p>
          <a:p>
            <a:pPr>
              <a:spcAft>
                <a:spcPts val="600"/>
              </a:spcAft>
            </a:pPr>
            <a:endParaRPr lang="ru-RU" sz="20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414837"/>
            <a:ext cx="4343400" cy="244316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Задачи и проекты в Битрикс24</a:t>
            </a:r>
            <a:endParaRPr lang="ru-RU" sz="3200" dirty="0">
              <a:solidFill>
                <a:srgbClr val="000000"/>
              </a:solidFill>
              <a:latin typeface="Calibri "/>
              <a:ea typeface="Calibri Light" charset="0"/>
              <a:cs typeface="Calibri Light" charset="0"/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89" y="624840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73" y="135973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45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Что такое Битрикс24?</a:t>
            </a:r>
          </a:p>
        </p:txBody>
      </p:sp>
      <p:pic>
        <p:nvPicPr>
          <p:cNvPr id="7" name="Изображение 6" descr="Снимок экрана 2013-12-01 в 16.48.4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67969"/>
            <a:ext cx="3505305" cy="2348610"/>
          </a:xfrm>
          <a:prstGeom prst="rect">
            <a:avLst/>
          </a:prstGeom>
        </p:spPr>
      </p:pic>
      <p:pic>
        <p:nvPicPr>
          <p:cNvPr id="9" name="Изображение 8" descr="Снимок экрана 2013-12-01 в 16.48.23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"/>
          <a:stretch/>
        </p:blipFill>
        <p:spPr>
          <a:xfrm>
            <a:off x="457200" y="1371600"/>
            <a:ext cx="3505305" cy="219636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267200" y="1295400"/>
            <a:ext cx="434340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ru-RU" sz="1900" b="0" dirty="0" smtClean="0">
                <a:latin typeface="Calibri "/>
                <a:ea typeface="Calibri"/>
                <a:cs typeface="Calibri Light"/>
              </a:rPr>
              <a:t>полный </a:t>
            </a:r>
            <a:r>
              <a:rPr lang="ru-RU" sz="1900" b="0" dirty="0">
                <a:latin typeface="Calibri "/>
                <a:ea typeface="Calibri"/>
                <a:cs typeface="Calibri Light"/>
              </a:rPr>
              <a:t>комплект инструментов, необходимых для организации работы </a:t>
            </a:r>
            <a:r>
              <a:rPr lang="ru-RU" sz="1900" b="0" dirty="0" smtClean="0">
                <a:latin typeface="Calibri "/>
                <a:ea typeface="Calibri"/>
                <a:cs typeface="Calibri Light"/>
              </a:rPr>
              <a:t>компании</a:t>
            </a:r>
            <a:endParaRPr lang="ru-RU" sz="1900" b="0" dirty="0">
              <a:latin typeface="Calibri "/>
              <a:ea typeface="Calibri"/>
              <a:cs typeface="Calibri Light"/>
            </a:endParaRPr>
          </a:p>
        </p:txBody>
      </p:sp>
      <p:pic>
        <p:nvPicPr>
          <p:cNvPr id="10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52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bitrix24.ru/images/content/gant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49016"/>
            <a:ext cx="4191000" cy="286047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00600" y="2049015"/>
            <a:ext cx="4114800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33CCFF"/>
              </a:buClr>
              <a:buFont typeface="Arial"/>
              <a:buChar char="•"/>
            </a:pPr>
            <a:r>
              <a:rPr lang="ru-RU" sz="1600" b="0" dirty="0">
                <a:latin typeface="Calibri "/>
                <a:ea typeface="Calibri"/>
                <a:cs typeface="Calibri Light"/>
              </a:rPr>
              <a:t>Совместная работа над задачами и проектами</a:t>
            </a:r>
          </a:p>
          <a:p>
            <a:pPr marL="285750" indent="-285750">
              <a:spcBef>
                <a:spcPts val="600"/>
              </a:spcBef>
              <a:buClr>
                <a:srgbClr val="33CCFF"/>
              </a:buClr>
              <a:buFont typeface="Arial"/>
              <a:buChar char="•"/>
            </a:pPr>
            <a:r>
              <a:rPr lang="ru-RU" sz="1600" b="0" dirty="0">
                <a:latin typeface="Calibri "/>
                <a:ea typeface="Calibri"/>
                <a:cs typeface="Calibri Light"/>
              </a:rPr>
              <a:t>Диаграмма </a:t>
            </a:r>
            <a:r>
              <a:rPr lang="ru-RU" sz="1600" b="0" dirty="0" err="1">
                <a:latin typeface="Calibri "/>
                <a:ea typeface="Calibri"/>
                <a:cs typeface="Calibri Light"/>
              </a:rPr>
              <a:t>Ганта</a:t>
            </a:r>
            <a:r>
              <a:rPr lang="ru-RU" sz="1600" b="0" dirty="0">
                <a:latin typeface="Calibri "/>
                <a:ea typeface="Calibri"/>
                <a:cs typeface="Calibri Light"/>
              </a:rPr>
              <a:t> </a:t>
            </a:r>
            <a:r>
              <a:rPr lang="ru-RU" sz="1600" b="0" baseline="30000" dirty="0">
                <a:solidFill>
                  <a:srgbClr val="FF0000"/>
                </a:solidFill>
                <a:latin typeface="Calibri "/>
                <a:ea typeface="Calibri"/>
                <a:cs typeface="Calibri Light"/>
              </a:rPr>
              <a:t>Обновлено!</a:t>
            </a:r>
            <a:endParaRPr lang="en-US" sz="1600" b="0" baseline="30000" dirty="0">
              <a:solidFill>
                <a:srgbClr val="FF0000"/>
              </a:solidFill>
              <a:latin typeface="Calibri "/>
              <a:ea typeface="Calibri"/>
              <a:cs typeface="Calibri Light"/>
            </a:endParaRPr>
          </a:p>
          <a:p>
            <a:pPr marL="285750" indent="-285750">
              <a:spcBef>
                <a:spcPts val="600"/>
              </a:spcBef>
              <a:buClr>
                <a:srgbClr val="33CCFF"/>
              </a:buClr>
              <a:buFont typeface="Arial"/>
              <a:buChar char="•"/>
            </a:pPr>
            <a:r>
              <a:rPr lang="ru-RU" sz="1600" b="0" dirty="0">
                <a:latin typeface="Calibri "/>
                <a:ea typeface="Calibri"/>
                <a:cs typeface="Calibri Light"/>
              </a:rPr>
              <a:t>Делегирование</a:t>
            </a:r>
          </a:p>
          <a:p>
            <a:pPr marL="285750" indent="-285750">
              <a:spcBef>
                <a:spcPts val="600"/>
              </a:spcBef>
              <a:buClr>
                <a:srgbClr val="33CCFF"/>
              </a:buClr>
              <a:buFont typeface="Arial"/>
              <a:buChar char="•"/>
            </a:pPr>
            <a:r>
              <a:rPr lang="ru-RU" sz="1600" b="0" dirty="0">
                <a:latin typeface="Calibri "/>
                <a:ea typeface="Calibri"/>
                <a:cs typeface="Calibri Light"/>
              </a:rPr>
              <a:t>Счётчики просроченных задач </a:t>
            </a:r>
          </a:p>
          <a:p>
            <a:pPr marL="285750" indent="-285750">
              <a:spcBef>
                <a:spcPts val="600"/>
              </a:spcBef>
              <a:buClr>
                <a:srgbClr val="33CCFF"/>
              </a:buClr>
              <a:buFont typeface="Arial"/>
              <a:buChar char="•"/>
            </a:pPr>
            <a:r>
              <a:rPr lang="ru-RU" sz="1600" b="0" dirty="0">
                <a:latin typeface="Calibri "/>
                <a:ea typeface="Calibri"/>
                <a:cs typeface="Calibri Light"/>
              </a:rPr>
              <a:t>Распределение ролей: </a:t>
            </a:r>
            <a:r>
              <a:rPr lang="ru-RU" sz="1600" b="0" i="1" dirty="0">
                <a:latin typeface="Calibri "/>
                <a:ea typeface="Calibri"/>
                <a:cs typeface="Calibri Light"/>
              </a:rPr>
              <a:t>ответственный, руководитель, соисполнитель, наблюдатель</a:t>
            </a:r>
          </a:p>
          <a:p>
            <a:pPr marL="285750" indent="-285750">
              <a:spcBef>
                <a:spcPts val="600"/>
              </a:spcBef>
              <a:buClr>
                <a:srgbClr val="33CCFF"/>
              </a:buClr>
              <a:buFont typeface="Arial"/>
              <a:buChar char="•"/>
            </a:pPr>
            <a:r>
              <a:rPr lang="ru-RU" sz="1600" b="0" dirty="0">
                <a:latin typeface="Calibri "/>
                <a:ea typeface="Calibri"/>
                <a:cs typeface="Calibri Light"/>
              </a:rPr>
              <a:t>Отчёты об эффективности</a:t>
            </a:r>
          </a:p>
          <a:p>
            <a:pPr marL="285750" indent="-285750">
              <a:spcBef>
                <a:spcPts val="600"/>
              </a:spcBef>
              <a:buClr>
                <a:srgbClr val="33CCFF"/>
              </a:buClr>
              <a:buFont typeface="Arial"/>
              <a:buChar char="•"/>
            </a:pPr>
            <a:r>
              <a:rPr lang="ru-RU" sz="1600" b="0" dirty="0">
                <a:latin typeface="Calibri "/>
                <a:ea typeface="Calibri"/>
                <a:cs typeface="Calibri Light"/>
              </a:rPr>
              <a:t>Напоминания</a:t>
            </a:r>
          </a:p>
          <a:p>
            <a:pPr marL="285750" indent="-285750">
              <a:spcBef>
                <a:spcPts val="600"/>
              </a:spcBef>
              <a:buClr>
                <a:srgbClr val="33CCFF"/>
              </a:buClr>
              <a:buFont typeface="Arial"/>
              <a:buChar char="•"/>
            </a:pPr>
            <a:r>
              <a:rPr lang="ru-RU" sz="1600" b="0" dirty="0">
                <a:latin typeface="Calibri "/>
                <a:ea typeface="Calibri"/>
                <a:cs typeface="Calibri Light"/>
              </a:rPr>
              <a:t>Чек-лист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Задачи и проекты в Битрикс24</a:t>
            </a:r>
            <a:endParaRPr lang="ru-RU" sz="3200" dirty="0">
              <a:solidFill>
                <a:srgbClr val="000000"/>
              </a:solidFill>
              <a:latin typeface="Calibri "/>
              <a:ea typeface="Calibri Light" charset="0"/>
              <a:cs typeface="Calibri Light" charset="0"/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54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332" y="1447800"/>
            <a:ext cx="35136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800" b="0" dirty="0">
              <a:latin typeface="Calibri"/>
              <a:ea typeface="Calibri"/>
              <a:cs typeface="Calibri"/>
            </a:endParaRPr>
          </a:p>
          <a:p>
            <a:r>
              <a:rPr lang="ru-RU" sz="1800" b="0" dirty="0" smtClean="0">
                <a:latin typeface="Calibri"/>
                <a:ea typeface="Calibri"/>
                <a:cs typeface="Calibri"/>
              </a:rPr>
              <a:t>Классический вид списка задач, который </a:t>
            </a:r>
            <a:r>
              <a:rPr lang="ru-RU" sz="1800" b="0" dirty="0">
                <a:latin typeface="Calibri"/>
                <a:ea typeface="Calibri"/>
                <a:cs typeface="Calibri"/>
              </a:rPr>
              <a:t>наглядно отображает временные 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рамки, </a:t>
            </a:r>
            <a:r>
              <a:rPr lang="ru-RU" sz="1800" b="0" dirty="0">
                <a:latin typeface="Calibri"/>
                <a:ea typeface="Calibri"/>
                <a:cs typeface="Calibri"/>
              </a:rPr>
              <a:t>причем, в той последовательности, в которой они должны проходить на протяжении проекта. </a:t>
            </a:r>
            <a:endParaRPr lang="ru-RU" sz="1800" b="0" dirty="0" smtClean="0">
              <a:latin typeface="Calibri"/>
              <a:ea typeface="Calibri"/>
              <a:cs typeface="Calibri"/>
            </a:endParaRPr>
          </a:p>
          <a:p>
            <a:endParaRPr lang="ru-RU" sz="18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195" y="1828800"/>
            <a:ext cx="4571999" cy="2568029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89011" y="48553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Диаграмма </a:t>
            </a:r>
            <a:r>
              <a:rPr lang="ru-RU" sz="3000" b="1" dirty="0" err="1" smtClean="0">
                <a:latin typeface="Calibri"/>
                <a:cs typeface="Calibri"/>
                <a:sym typeface="Wingdings"/>
              </a:rPr>
              <a:t>Ганта</a:t>
            </a:r>
            <a:endParaRPr lang="en-US" sz="3000" b="1" dirty="0">
              <a:latin typeface="Calibri"/>
              <a:cs typeface="Calibri"/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90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Снимок экрана 2014-04-11 в 0.46.4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56" y="1912641"/>
            <a:ext cx="4029636" cy="2362200"/>
          </a:xfrm>
          <a:prstGeom prst="roundRect">
            <a:avLst>
              <a:gd name="adj" fmla="val 1944"/>
            </a:avLst>
          </a:prstGeom>
          <a:effectLst>
            <a:outerShdw dist="165100" dir="2700000" sx="99000" sy="99000" algn="tl" rotWithShape="0">
              <a:schemeClr val="bg1">
                <a:lumMod val="75000"/>
                <a:alpha val="25000"/>
              </a:schemeClr>
            </a:outerShdw>
          </a:effectLst>
        </p:spPr>
      </p:pic>
      <p:pic>
        <p:nvPicPr>
          <p:cNvPr id="9" name="Изображение 8" descr="Снимок экрана 2014-04-11 в 14.55.0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352801"/>
            <a:ext cx="2280774" cy="1031241"/>
          </a:xfrm>
          <a:prstGeom prst="roundRect">
            <a:avLst>
              <a:gd name="adj" fmla="val 1944"/>
            </a:avLst>
          </a:prstGeom>
          <a:ln>
            <a:solidFill>
              <a:srgbClr val="A6A6A6"/>
            </a:solidFill>
          </a:ln>
          <a:effectLst>
            <a:outerShdw dist="165100" dir="2700000" sx="99000" sy="99000" algn="tl" rotWithShape="0">
              <a:schemeClr val="bg1">
                <a:lumMod val="75000"/>
                <a:alpha val="25000"/>
              </a:scheme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800600" y="1877610"/>
            <a:ext cx="3962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0" dirty="0">
                <a:latin typeface="Calibri "/>
                <a:ea typeface="Calibri"/>
                <a:cs typeface="Calibri Light"/>
              </a:rPr>
              <a:t>Если задача включает несколько шагов или необходимо подготовить комплект (документов, макетов), используйте чек-лист.</a:t>
            </a:r>
          </a:p>
          <a:p>
            <a:endParaRPr lang="ru-RU" sz="1800" b="0" dirty="0">
              <a:latin typeface="Calibri "/>
              <a:ea typeface="Calibri"/>
              <a:cs typeface="Calibri Light"/>
            </a:endParaRPr>
          </a:p>
          <a:p>
            <a:r>
              <a:rPr lang="ru-RU" sz="1800" b="0" dirty="0">
                <a:latin typeface="Calibri "/>
                <a:ea typeface="Calibri"/>
                <a:cs typeface="Calibri Light"/>
              </a:rPr>
              <a:t>Это наглядно, удобно и прозрачно для всех участников: сразу видно, как двигается процесс.</a:t>
            </a:r>
          </a:p>
          <a:p>
            <a:endParaRPr lang="ru-RU" sz="1800" b="0" dirty="0">
              <a:latin typeface="Calibri "/>
              <a:ea typeface="Calibri"/>
              <a:cs typeface="Calibri Light"/>
            </a:endParaRPr>
          </a:p>
          <a:p>
            <a:r>
              <a:rPr lang="ru-RU" sz="1800" b="0" dirty="0">
                <a:latin typeface="Calibri "/>
                <a:ea typeface="Calibri"/>
                <a:cs typeface="Calibri Light"/>
              </a:rPr>
              <a:t>Пункты из чек-листа можно менять местами, редактировать и вычёркивать. </a:t>
            </a:r>
          </a:p>
          <a:p>
            <a:endParaRPr lang="ru-RU" sz="1800" b="0" dirty="0">
              <a:latin typeface="Calibri "/>
              <a:ea typeface="Calibri"/>
              <a:cs typeface="Calibri Ligh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Чек-листы, чтобы ничего не забыть</a:t>
            </a:r>
            <a:endParaRPr lang="ru-RU" sz="3200" dirty="0">
              <a:solidFill>
                <a:srgbClr val="000000"/>
              </a:solidFill>
              <a:latin typeface="Calibri "/>
              <a:ea typeface="Calibri Light" charset="0"/>
              <a:cs typeface="Calibri Light" charset="0"/>
            </a:endParaRPr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54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" y="1122458"/>
            <a:ext cx="9127067" cy="4767402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305011" y="990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smtClean="0">
                <a:latin typeface="Calibri"/>
                <a:cs typeface="Calibri"/>
              </a:rPr>
              <a:t>Контроль сроков</a:t>
            </a:r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4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81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2097" y="1390499"/>
            <a:ext cx="4661293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0" dirty="0">
                <a:latin typeface="Calibri"/>
                <a:ea typeface="Calibri"/>
                <a:cs typeface="Calibri"/>
              </a:rPr>
              <a:t>Если рядом нет ноутбука, это не повод 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останавливать задачи:)</a:t>
            </a:r>
            <a:endParaRPr lang="ru-RU" sz="1800" b="0" dirty="0">
              <a:latin typeface="Calibri"/>
              <a:ea typeface="Calibri"/>
              <a:cs typeface="Calibri"/>
            </a:endParaRPr>
          </a:p>
          <a:p>
            <a:endParaRPr lang="ru-RU" sz="1800" dirty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>
                <a:latin typeface="Calibri"/>
                <a:ea typeface="Calibri"/>
                <a:cs typeface="Calibri"/>
              </a:rPr>
              <a:t>Поставьте мобильное приложение 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«Битрикс24»</a:t>
            </a:r>
            <a:endParaRPr lang="ru-RU" sz="1800" b="0" dirty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>
                <a:latin typeface="Calibri"/>
                <a:ea typeface="Calibri"/>
                <a:cs typeface="Calibri"/>
              </a:rPr>
              <a:t>Следите за сроками в задачах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>
                <a:latin typeface="Calibri"/>
                <a:ea typeface="Calibri"/>
                <a:cs typeface="Calibri"/>
              </a:rPr>
              <a:t>Создавайте новые и работайте с 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текущими </a:t>
            </a:r>
            <a:endParaRPr lang="ru-RU" sz="18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23" name="Изображение 2"/>
          <p:cNvPicPr>
            <a:picLocks noChangeAspect="1"/>
          </p:cNvPicPr>
          <p:nvPr/>
        </p:nvPicPr>
        <p:blipFill rotWithShape="1">
          <a:blip r:embed="rId2"/>
          <a:srcRect l="12897" t="12388" r="10003" b="49906"/>
          <a:stretch/>
        </p:blipFill>
        <p:spPr>
          <a:xfrm>
            <a:off x="449893" y="4328911"/>
            <a:ext cx="1306433" cy="527863"/>
          </a:xfrm>
          <a:prstGeom prst="rect">
            <a:avLst/>
          </a:prstGeom>
        </p:spPr>
      </p:pic>
      <p:pic>
        <p:nvPicPr>
          <p:cNvPr id="24" name="Изображение 3"/>
          <p:cNvPicPr>
            <a:picLocks noChangeAspect="1"/>
          </p:cNvPicPr>
          <p:nvPr/>
        </p:nvPicPr>
        <p:blipFill rotWithShape="1">
          <a:blip r:embed="rId3"/>
          <a:srcRect l="15451" t="31373" r="16097" b="32173"/>
          <a:stretch/>
        </p:blipFill>
        <p:spPr>
          <a:xfrm>
            <a:off x="1921066" y="4383892"/>
            <a:ext cx="1216335" cy="417903"/>
          </a:xfrm>
          <a:prstGeom prst="rect">
            <a:avLst/>
          </a:prstGeom>
        </p:spPr>
      </p:pic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312097" y="323026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Calibri"/>
                <a:cs typeface="Calibri"/>
              </a:rPr>
              <a:t>Мобильные </a:t>
            </a:r>
            <a:r>
              <a:rPr lang="ru-RU" sz="3200" dirty="0" smtClean="0">
                <a:latin typeface="Calibri"/>
                <a:cs typeface="Calibri"/>
              </a:rPr>
              <a:t>задачи: </a:t>
            </a:r>
          </a:p>
          <a:p>
            <a:pPr algn="l"/>
            <a:r>
              <a:rPr lang="ru-RU" sz="3200" dirty="0" smtClean="0">
                <a:latin typeface="Calibri"/>
                <a:cs typeface="Calibri"/>
              </a:rPr>
              <a:t>сценарии как в браузере!</a:t>
            </a:r>
            <a:endParaRPr lang="en-US" sz="2800" dirty="0">
              <a:latin typeface="Calibri"/>
              <a:cs typeface="Calibri"/>
            </a:endParaRPr>
          </a:p>
        </p:txBody>
      </p:sp>
      <p:pic>
        <p:nvPicPr>
          <p:cNvPr id="11" name="Изображение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6498" y="552299"/>
            <a:ext cx="4953000" cy="4953000"/>
          </a:xfrm>
          <a:prstGeom prst="rect">
            <a:avLst/>
          </a:prstGeom>
        </p:spPr>
      </p:pic>
      <p:pic>
        <p:nvPicPr>
          <p:cNvPr id="12" name="Изображение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992412" y="1508803"/>
            <a:ext cx="4986855" cy="4986855"/>
          </a:xfrm>
          <a:prstGeom prst="rect">
            <a:avLst/>
          </a:prstGeom>
        </p:spPr>
      </p:pic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83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859" y="1532462"/>
            <a:ext cx="348036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объедините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сотрудников в рабочие группы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и организуйте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совместную работу над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проектами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endParaRPr lang="ru-RU" sz="1000" b="0" dirty="0" smtClean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храните документы по проекту на Диске группы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16859" y="662595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900" dirty="0">
                <a:latin typeface="Calibri"/>
                <a:cs typeface="Calibri"/>
              </a:rPr>
              <a:t>Рабочие группы</a:t>
            </a:r>
            <a:endParaRPr lang="en-US" sz="2900" dirty="0">
              <a:latin typeface="Calibri"/>
              <a:cs typeface="Calibri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2"/>
          <a:srcRect r="496" b="30864"/>
          <a:stretch/>
        </p:blipFill>
        <p:spPr>
          <a:xfrm>
            <a:off x="3797224" y="1185335"/>
            <a:ext cx="4889575" cy="30056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89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5" descr="1121498Depositphotos_19095325_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0" t="4000" r="8030" b="8184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001" y="2672033"/>
            <a:ext cx="83820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РАБОТА С ДОКУМЕНТАМИ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5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Изображение 25"/>
          <p:cNvPicPr>
            <a:picLocks noChangeAspect="1"/>
          </p:cNvPicPr>
          <p:nvPr/>
        </p:nvPicPr>
        <p:blipFill rotWithShape="1">
          <a:blip r:embed="rId2"/>
          <a:srcRect r="21931"/>
          <a:stretch/>
        </p:blipFill>
        <p:spPr>
          <a:xfrm>
            <a:off x="3352800" y="1185334"/>
            <a:ext cx="5791200" cy="5674792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13624" y="25400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624" y="1371600"/>
            <a:ext cx="38011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Уходит сотрудник, а вместе с ним</a:t>
            </a:r>
            <a:r>
              <a:rPr lang="en-US" sz="2000" b="0" dirty="0" smtClean="0">
                <a:latin typeface="Calibri"/>
                <a:ea typeface="Calibri"/>
                <a:cs typeface="Calibri"/>
              </a:rPr>
              <a:t>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навсегда уходят накопленные знания и важные документы</a:t>
            </a:r>
            <a:r>
              <a:rPr lang="ru-RU" sz="2000" b="0" dirty="0">
                <a:latin typeface="Calibri"/>
                <a:ea typeface="Calibri"/>
                <a:cs typeface="Calibri"/>
              </a:rPr>
              <a:t>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- договора, информация о клиентах и партнерах и т.д.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000" b="0" dirty="0" smtClean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866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8600" y="352319"/>
            <a:ext cx="8534400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smtClean="0">
                <a:latin typeface="Calibri"/>
                <a:cs typeface="Calibri"/>
                <a:sym typeface="Wingdings"/>
              </a:rPr>
              <a:t>Работа с документами и файлами</a:t>
            </a:r>
            <a:r>
              <a:rPr lang="ru-RU" sz="3200" b="1" dirty="0" smtClean="0">
                <a:latin typeface="Calibri"/>
                <a:cs typeface="Calibri"/>
                <a:sym typeface="Wingdings"/>
              </a:rPr>
              <a:t> Битрикс24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624" y="1371600"/>
            <a:ext cx="8296979" cy="2646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 smtClean="0">
                <a:latin typeface="Calibri"/>
                <a:ea typeface="Calibri"/>
                <a:cs typeface="Calibri"/>
              </a:rPr>
              <a:t>единое корпоративное хранилище данных</a:t>
            </a:r>
            <a:endParaRPr lang="ru-RU" sz="1800" b="0" dirty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 smtClean="0">
                <a:latin typeface="Calibri"/>
                <a:ea typeface="Calibri"/>
                <a:cs typeface="Calibri"/>
              </a:rPr>
              <a:t>важные документы, отчеты</a:t>
            </a:r>
            <a:r>
              <a:rPr lang="ru-RU" sz="1800" b="0" dirty="0">
                <a:latin typeface="Calibri"/>
                <a:ea typeface="Calibri"/>
                <a:cs typeface="Calibri"/>
              </a:rPr>
              <a:t>, презентации и прочие данные не 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пропадут и не «уйдут» вместе с сотрудником - «</a:t>
            </a:r>
            <a:r>
              <a:rPr lang="ru-RU" sz="1800" b="0" dirty="0">
                <a:latin typeface="Calibri"/>
                <a:ea typeface="Calibri"/>
                <a:cs typeface="Calibri"/>
              </a:rPr>
              <a:t>Битрикс24.Диск» надежно сохранит их </a:t>
            </a:r>
            <a:endParaRPr lang="ru-RU" sz="1800" b="0" dirty="0" smtClean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 smtClean="0">
                <a:latin typeface="Calibri"/>
                <a:ea typeface="Calibri"/>
                <a:cs typeface="Calibri"/>
              </a:rPr>
              <a:t>совместная работа с файлами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 smtClean="0">
                <a:latin typeface="Calibri"/>
                <a:ea typeface="Calibri"/>
                <a:cs typeface="Calibri"/>
              </a:rPr>
              <a:t>всегда </a:t>
            </a:r>
            <a:r>
              <a:rPr lang="ru-RU" sz="1800" b="0" dirty="0">
                <a:latin typeface="Calibri"/>
                <a:ea typeface="Calibri"/>
                <a:cs typeface="Calibri"/>
              </a:rPr>
              <a:t>актуальные версии 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документов на локальных компьютерах сотрудников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 smtClean="0">
                <a:latin typeface="Calibri"/>
                <a:ea typeface="Calibri"/>
                <a:cs typeface="Calibri"/>
              </a:rPr>
              <a:t>редактирование документов в </a:t>
            </a:r>
            <a:r>
              <a:rPr lang="ru-RU" sz="1800" b="0" dirty="0" err="1" smtClean="0">
                <a:latin typeface="Calibri"/>
                <a:ea typeface="Calibri"/>
                <a:cs typeface="Calibri"/>
              </a:rPr>
              <a:t>онлайне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 без офисного ПО (</a:t>
            </a:r>
            <a:r>
              <a:rPr lang="en-US" sz="1800" b="0" dirty="0" err="1" smtClean="0">
                <a:latin typeface="Calibri"/>
                <a:ea typeface="Calibri"/>
                <a:cs typeface="Calibri"/>
              </a:rPr>
              <a:t>GoogleDocs</a:t>
            </a:r>
            <a:r>
              <a:rPr lang="en-US" sz="1800" b="0" dirty="0" smtClean="0">
                <a:latin typeface="Calibri"/>
                <a:ea typeface="Calibri"/>
                <a:cs typeface="Calibri"/>
              </a:rPr>
              <a:t>, MS Office Online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, </a:t>
            </a:r>
            <a:r>
              <a:rPr lang="en-US" sz="1800" b="0" dirty="0" smtClean="0">
                <a:latin typeface="Calibri"/>
                <a:ea typeface="Calibri"/>
                <a:cs typeface="Calibri"/>
              </a:rPr>
              <a:t>Office 365 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для бизнеса</a:t>
            </a:r>
            <a:r>
              <a:rPr lang="en-US" sz="1800" b="0" dirty="0" smtClean="0">
                <a:latin typeface="Calibri"/>
                <a:ea typeface="Calibri"/>
                <a:cs typeface="Calibri"/>
              </a:rPr>
              <a:t>)</a:t>
            </a:r>
            <a:r>
              <a:rPr lang="ru-RU" sz="1800" b="0" dirty="0" smtClean="0">
                <a:latin typeface="Calibri"/>
                <a:ea typeface="Calibri"/>
                <a:cs typeface="Calibri"/>
              </a:rPr>
              <a:t> и в локальных программах</a:t>
            </a:r>
            <a:endParaRPr lang="en-US" sz="1800" b="0" dirty="0" smtClean="0">
              <a:latin typeface="Calibri"/>
              <a:ea typeface="Calibri"/>
              <a:cs typeface="Calibri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038600" y="3976296"/>
            <a:ext cx="4905160" cy="2881704"/>
            <a:chOff x="304800" y="114300"/>
            <a:chExt cx="8521700" cy="4914900"/>
          </a:xfrm>
        </p:grpSpPr>
        <p:pic>
          <p:nvPicPr>
            <p:cNvPr id="17" name="Изображение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800" y="114300"/>
              <a:ext cx="8521700" cy="4914900"/>
            </a:xfrm>
            <a:prstGeom prst="rect">
              <a:avLst/>
            </a:prstGeom>
          </p:spPr>
        </p:pic>
        <p:pic>
          <p:nvPicPr>
            <p:cNvPr id="18" name="Изображение 17" descr="Снимок экрана 2014-12-09 в 8.08.18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39"/>
            <a:stretch/>
          </p:blipFill>
          <p:spPr>
            <a:xfrm>
              <a:off x="509867" y="1574879"/>
              <a:ext cx="6081322" cy="3421465"/>
            </a:xfrm>
            <a:prstGeom prst="rect">
              <a:avLst/>
            </a:prstGeom>
          </p:spPr>
        </p:pic>
      </p:grp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12" y="617220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12" y="83435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92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50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3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8151889" y="4797152"/>
            <a:ext cx="959148" cy="3189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-5184" y="1989570"/>
            <a:ext cx="1480840" cy="6007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" y="908720"/>
            <a:ext cx="9144000" cy="51587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789625"/>
            <a:ext cx="2987824" cy="75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5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2184712"/>
            <a:ext cx="3166565" cy="266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Bef>
                <a:spcPts val="450"/>
              </a:spcBef>
              <a:buClr>
                <a:srgbClr val="00B3F6"/>
              </a:buClr>
              <a:buFont typeface="Arial" charset="0"/>
              <a:buChar char="•"/>
            </a:pPr>
            <a:r>
              <a:rPr lang="ru-RU" sz="1800" b="0" dirty="0">
                <a:latin typeface="Calibri" charset="0"/>
                <a:ea typeface="Calibri" charset="0"/>
                <a:cs typeface="Calibri" charset="0"/>
              </a:rPr>
              <a:t>Блокировка документа</a:t>
            </a:r>
          </a:p>
          <a:p>
            <a:pPr marL="204788" indent="29766">
              <a:buClr>
                <a:srgbClr val="00B3F6"/>
              </a:buClr>
            </a:pPr>
            <a:r>
              <a:rPr lang="ru-RU" sz="1800" b="0" dirty="0">
                <a:latin typeface="Calibri" charset="0"/>
                <a:ea typeface="Calibri" charset="0"/>
                <a:cs typeface="Calibri" charset="0"/>
              </a:rPr>
              <a:t>(Команда, Компания)</a:t>
            </a:r>
          </a:p>
          <a:p>
            <a:pPr marL="214313" indent="-214313">
              <a:spcBef>
                <a:spcPts val="900"/>
              </a:spcBef>
              <a:buClr>
                <a:srgbClr val="00B3F6"/>
              </a:buClr>
              <a:buFont typeface="Arial" charset="0"/>
              <a:buChar char="•"/>
            </a:pPr>
            <a:r>
              <a:rPr lang="ru-RU" sz="1800" b="0" dirty="0">
                <a:latin typeface="Calibri" charset="0"/>
                <a:ea typeface="Calibri" charset="0"/>
                <a:cs typeface="Calibri" charset="0"/>
              </a:rPr>
              <a:t>Ограничение на создание публичных ссылок</a:t>
            </a:r>
          </a:p>
          <a:p>
            <a:pPr marL="204788">
              <a:spcBef>
                <a:spcPts val="450"/>
              </a:spcBef>
              <a:spcAft>
                <a:spcPts val="450"/>
              </a:spcAft>
              <a:buClr>
                <a:srgbClr val="00B3F6"/>
              </a:buClr>
            </a:pPr>
            <a:r>
              <a:rPr lang="ru-RU" sz="1800" b="0" dirty="0">
                <a:latin typeface="Calibri" charset="0"/>
                <a:ea typeface="Calibri" charset="0"/>
                <a:cs typeface="Calibri" charset="0"/>
              </a:rPr>
              <a:t>(Команда, Компания)</a:t>
            </a:r>
          </a:p>
          <a:p>
            <a:pPr marL="214313" indent="-214313">
              <a:spcBef>
                <a:spcPts val="900"/>
              </a:spcBef>
              <a:buClr>
                <a:srgbClr val="00B3F6"/>
              </a:buClr>
              <a:buFont typeface="Arial" charset="0"/>
              <a:buChar char="•"/>
            </a:pPr>
            <a:r>
              <a:rPr lang="ru-RU" sz="1800" b="0" dirty="0"/>
              <a:t>Скачивание файлов одним архивом в Живой Ленте и Задачах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24383" y="700798"/>
            <a:ext cx="9143999" cy="754645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Новое в Битрикс24.Диск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332" y="2184712"/>
            <a:ext cx="4899708" cy="2778185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44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11" descr="Depositphotos_5798721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5649" r="1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2684225"/>
            <a:ext cx="8382000" cy="1323439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ПЛАНИРОВАНИЕ СОВМЕСТНЫХ СОБЫТИЙ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11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12514" y="437662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5470" y="1371600"/>
            <a:ext cx="334213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Вы тратите уйму </a:t>
            </a:r>
            <a:r>
              <a:rPr lang="ru-RU" sz="2400" b="0" dirty="0">
                <a:latin typeface="Calibri"/>
                <a:ea typeface="Calibri"/>
                <a:cs typeface="Calibri"/>
              </a:rPr>
              <a:t>времени и ресурсов на </a:t>
            </a:r>
            <a:r>
              <a:rPr lang="ru-RU" sz="2400" b="0" dirty="0" smtClean="0">
                <a:latin typeface="Calibri"/>
                <a:ea typeface="Calibri"/>
                <a:cs typeface="Calibri"/>
              </a:rPr>
              <a:t>планирование и согласование встреч…</a:t>
            </a:r>
          </a:p>
          <a:p>
            <a:pPr>
              <a:spcBef>
                <a:spcPts val="600"/>
              </a:spcBef>
            </a:pPr>
            <a:endParaRPr lang="ru-RU" sz="2400" b="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Вместо того, чтобы заниматься действительно важными делами.</a:t>
            </a:r>
            <a:endParaRPr lang="ru-RU" sz="2400" b="0" dirty="0">
              <a:solidFill>
                <a:srgbClr val="D50F49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2"/>
          <a:srcRect t="140" r="49537" b="6643"/>
          <a:stretch/>
        </p:blipFill>
        <p:spPr>
          <a:xfrm>
            <a:off x="3573792" y="0"/>
            <a:ext cx="5570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9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0" y="381000"/>
            <a:ext cx="9144000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Calibri"/>
                <a:cs typeface="Calibri"/>
                <a:sym typeface="Wingdings"/>
              </a:rPr>
              <a:t>Тайм-менеджмент для бизнеса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135" y="1524000"/>
            <a:ext cx="828666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Планировщиком </a:t>
            </a:r>
            <a:r>
              <a:rPr lang="ru-RU" sz="2400" b="0" dirty="0">
                <a:latin typeface="Calibri"/>
                <a:ea typeface="Calibri"/>
                <a:cs typeface="Calibri"/>
              </a:rPr>
              <a:t>задач и </a:t>
            </a:r>
            <a:r>
              <a:rPr lang="ru-RU" sz="2400" b="0" dirty="0" smtClean="0">
                <a:latin typeface="Calibri"/>
                <a:ea typeface="Calibri"/>
                <a:cs typeface="Calibri"/>
              </a:rPr>
              <a:t>дел спланирует все за вас и </a:t>
            </a:r>
            <a:r>
              <a:rPr lang="ru-RU" sz="2400" b="0" dirty="0">
                <a:latin typeface="Calibri"/>
                <a:ea typeface="Calibri"/>
                <a:cs typeface="Calibri"/>
              </a:rPr>
              <a:t>поможет эффективно организовать рабочий </a:t>
            </a:r>
            <a:r>
              <a:rPr lang="ru-RU" sz="2400" b="0" dirty="0" smtClean="0">
                <a:latin typeface="Calibri"/>
                <a:ea typeface="Calibri"/>
                <a:cs typeface="Calibri"/>
              </a:rPr>
              <a:t>день</a:t>
            </a:r>
            <a:r>
              <a:rPr lang="en-US" sz="2400" b="0" dirty="0" smtClean="0">
                <a:latin typeface="Calibri"/>
                <a:ea typeface="Calibri"/>
                <a:cs typeface="Calibri"/>
              </a:rPr>
              <a:t>:</a:t>
            </a:r>
          </a:p>
          <a:p>
            <a:pPr>
              <a:spcBef>
                <a:spcPts val="600"/>
              </a:spcBef>
            </a:pPr>
            <a:endParaRPr lang="ru-RU" sz="500" dirty="0" smtClean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Интеграция с календарями на других устройствах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Напоминания о предстоящих событиях </a:t>
            </a:r>
            <a:endParaRPr lang="en-US" sz="2000" b="0" dirty="0" smtClean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Обсуждение событий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Интеграция с </a:t>
            </a:r>
            <a:r>
              <a:rPr lang="en-US" sz="2000" b="0" dirty="0">
                <a:latin typeface="Calibri"/>
                <a:ea typeface="Calibri"/>
                <a:cs typeface="Calibri"/>
              </a:rPr>
              <a:t>iPhone, </a:t>
            </a:r>
            <a:r>
              <a:rPr lang="en-US" sz="2000" b="0" dirty="0" err="1">
                <a:latin typeface="Calibri"/>
                <a:ea typeface="Calibri"/>
                <a:cs typeface="Calibri"/>
              </a:rPr>
              <a:t>iPad</a:t>
            </a:r>
            <a:r>
              <a:rPr lang="en-US" sz="2000" b="0" dirty="0">
                <a:latin typeface="Calibri"/>
                <a:ea typeface="Calibri"/>
                <a:cs typeface="Calibri"/>
              </a:rPr>
              <a:t>, Android, </a:t>
            </a:r>
            <a:r>
              <a:rPr lang="en-US" sz="2000" b="0" dirty="0" err="1">
                <a:latin typeface="Calibri"/>
                <a:ea typeface="Calibri"/>
                <a:cs typeface="Calibri"/>
              </a:rPr>
              <a:t>MacOS</a:t>
            </a:r>
            <a:r>
              <a:rPr lang="en-US" sz="2000" b="0" dirty="0">
                <a:latin typeface="Calibri"/>
                <a:ea typeface="Calibri"/>
                <a:cs typeface="Calibri"/>
              </a:rPr>
              <a:t>, MS </a:t>
            </a:r>
            <a:r>
              <a:rPr lang="en-US" sz="2000" b="0" dirty="0" smtClean="0">
                <a:latin typeface="Calibri"/>
                <a:ea typeface="Calibri"/>
                <a:cs typeface="Calibri"/>
              </a:rPr>
              <a:t>Outlook</a:t>
            </a:r>
            <a:endParaRPr lang="ru-RU" sz="2000" b="0" dirty="0">
              <a:solidFill>
                <a:srgbClr val="D50F49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093307"/>
            <a:ext cx="4837602" cy="2790093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 rotWithShape="1">
          <a:blip r:embed="rId3"/>
          <a:srcRect t="396" r="1482" b="12985"/>
          <a:stretch/>
        </p:blipFill>
        <p:spPr>
          <a:xfrm>
            <a:off x="3987801" y="4961467"/>
            <a:ext cx="3462866" cy="1896534"/>
          </a:xfrm>
          <a:prstGeom prst="rect">
            <a:avLst/>
          </a:prstGeom>
          <a:ln>
            <a:noFill/>
          </a:ln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35" y="617220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35" y="105096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89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7200" y="2133600"/>
            <a:ext cx="381000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Bef>
                <a:spcPts val="450"/>
              </a:spcBef>
              <a:spcAft>
                <a:spcPts val="45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1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Новый планировщик встреч и событий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1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Планировщик в Живой ленте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1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Быстрое подключение </a:t>
            </a:r>
            <a:r>
              <a:rPr lang="en-US" sz="21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Google</a:t>
            </a:r>
            <a:r>
              <a:rPr lang="ru-RU" sz="21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-календарей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1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Календарь компании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480" y="1746935"/>
            <a:ext cx="3904876" cy="3808013"/>
          </a:xfrm>
          <a:prstGeom prst="rect">
            <a:avLst/>
          </a:prstGeom>
          <a:ln>
            <a:solidFill>
              <a:srgbClr val="66CCFF"/>
            </a:solidFill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81000"/>
            <a:ext cx="9144000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Calibri"/>
                <a:cs typeface="Calibri"/>
                <a:sym typeface="Wingdings"/>
              </a:rPr>
              <a:t>Календарь: планирование встреч и событий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79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2" descr="Depositphotos_1707357_origina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6" t="15542" r="1639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2684225"/>
            <a:ext cx="83820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УПРАВЛЕНИЕ ПРОДАЖАМИ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58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831" y="2742170"/>
            <a:ext cx="6172201" cy="4115830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17075" y="52363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7075" y="1447800"/>
            <a:ext cx="79633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>
                <a:latin typeface="Calibri"/>
                <a:ea typeface="Calibri"/>
                <a:cs typeface="Calibri"/>
              </a:rPr>
              <a:t>Н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асколько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эффективно работают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менеджеры?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Не тратят ли они время впустую?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Как они разговаривают с клиентами?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Могут ли они продавать больше?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Вы не знаете ответы на эти вопросы..</a:t>
            </a:r>
            <a:r>
              <a:rPr lang="ru-RU" sz="2200" b="0" dirty="0">
                <a:latin typeface="Calibri"/>
                <a:ea typeface="Calibri"/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575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85800" y="402767"/>
            <a:ext cx="9146110" cy="937219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smtClean="0">
                <a:latin typeface="Calibri"/>
                <a:cs typeface="Calibri"/>
                <a:sym typeface="Wingdings"/>
              </a:rPr>
              <a:t>С Битрикс24 продавать больше - легко</a:t>
            </a:r>
            <a:r>
              <a:rPr lang="en-US" sz="3200" dirty="0" smtClean="0">
                <a:latin typeface="Calibri"/>
                <a:cs typeface="Calibri"/>
                <a:sym typeface="Wingdings"/>
              </a:rPr>
              <a:t>!</a:t>
            </a:r>
            <a:r>
              <a:rPr lang="ru-RU" sz="3200" dirty="0" smtClean="0">
                <a:latin typeface="Calibri"/>
                <a:cs typeface="Calibri"/>
                <a:sym typeface="Wingdings"/>
              </a:rPr>
              <a:t> </a:t>
            </a:r>
          </a:p>
          <a:p>
            <a:pPr algn="l"/>
            <a:endParaRPr lang="en-US" sz="3200" b="1" dirty="0">
              <a:latin typeface="Calibri"/>
              <a:cs typeface="Calibri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4721485" y="1583270"/>
            <a:ext cx="4422515" cy="2393270"/>
            <a:chOff x="135757" y="1349207"/>
            <a:chExt cx="4422515" cy="2393270"/>
          </a:xfrm>
        </p:grpSpPr>
        <p:pic>
          <p:nvPicPr>
            <p:cNvPr id="18" name="Изображение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757" y="1349207"/>
              <a:ext cx="4422515" cy="2393270"/>
            </a:xfrm>
            <a:prstGeom prst="rect">
              <a:avLst/>
            </a:prstGeom>
          </p:spPr>
        </p:pic>
        <p:grpSp>
          <p:nvGrpSpPr>
            <p:cNvPr id="19" name="Группа 18"/>
            <p:cNvGrpSpPr/>
            <p:nvPr/>
          </p:nvGrpSpPr>
          <p:grpSpPr>
            <a:xfrm>
              <a:off x="935502" y="1709274"/>
              <a:ext cx="2857920" cy="1659401"/>
              <a:chOff x="298265" y="1069387"/>
              <a:chExt cx="3442965" cy="2181348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298265" y="1069387"/>
                <a:ext cx="3442965" cy="2181348"/>
                <a:chOff x="279022" y="327106"/>
                <a:chExt cx="4890165" cy="3098246"/>
              </a:xfrm>
            </p:grpSpPr>
            <p:grpSp>
              <p:nvGrpSpPr>
                <p:cNvPr id="22" name="Группа 21"/>
                <p:cNvGrpSpPr/>
                <p:nvPr/>
              </p:nvGrpSpPr>
              <p:grpSpPr>
                <a:xfrm>
                  <a:off x="279022" y="327106"/>
                  <a:ext cx="4877484" cy="2915091"/>
                  <a:chOff x="0" y="0"/>
                  <a:chExt cx="8606024" cy="5143500"/>
                </a:xfrm>
              </p:grpSpPr>
              <p:pic>
                <p:nvPicPr>
                  <p:cNvPr id="24" name="Изображение 20" descr="Снимок экрана 2013-12-01 в 21.18.13.png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0"/>
                    <a:ext cx="8606024" cy="5143500"/>
                  </a:xfrm>
                  <a:prstGeom prst="rect">
                    <a:avLst/>
                  </a:prstGeom>
                </p:spPr>
              </p:pic>
              <p:pic>
                <p:nvPicPr>
                  <p:cNvPr id="25" name="Изображение 21" descr="Снимок экрана 2013-12-01 в 21.18.29.png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18219" y="487869"/>
                    <a:ext cx="6917437" cy="39723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3" name="Изображение 19" descr="Снимок экрана 2013-12-01 в 21.22.20.png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92" r="965" b="92291"/>
                <a:stretch/>
              </p:blipFill>
              <p:spPr>
                <a:xfrm>
                  <a:off x="284869" y="3198139"/>
                  <a:ext cx="4884318" cy="227213"/>
                </a:xfrm>
                <a:prstGeom prst="rect">
                  <a:avLst/>
                </a:prstGeom>
              </p:spPr>
            </p:pic>
          </p:grpSp>
          <p:sp>
            <p:nvSpPr>
              <p:cNvPr id="21" name="Прямоугольник 20"/>
              <p:cNvSpPr/>
              <p:nvPr/>
            </p:nvSpPr>
            <p:spPr>
              <a:xfrm>
                <a:off x="3285848" y="3008824"/>
                <a:ext cx="375237" cy="20745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Calibri"/>
                </a:endParaRPr>
              </a:p>
            </p:txBody>
          </p:sp>
        </p:grpSp>
      </p:grpSp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9346" y="1929493"/>
            <a:ext cx="2849277" cy="1647775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6456" y="1984113"/>
            <a:ext cx="2808312" cy="280831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685800" y="5140445"/>
            <a:ext cx="853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1" dirty="0" smtClean="0">
                <a:latin typeface="Calibri"/>
                <a:cs typeface="Calibri"/>
              </a:rPr>
              <a:t>Повышайте продажи, снижайте издержки, оценивайте </a:t>
            </a:r>
            <a:r>
              <a:rPr lang="ru-RU" sz="2000" b="0" i="1" dirty="0">
                <a:latin typeface="Calibri"/>
                <a:cs typeface="Calibri"/>
              </a:rPr>
              <a:t>эффективность менеджеров, прогнозируйте доход, анализируйте </a:t>
            </a:r>
            <a:r>
              <a:rPr lang="ru-RU" sz="2000" b="0" i="1" dirty="0" smtClean="0">
                <a:latin typeface="Calibri"/>
                <a:cs typeface="Calibri"/>
              </a:rPr>
              <a:t>клиентов!</a:t>
            </a:r>
            <a:r>
              <a:rPr lang="en-US" sz="2000" b="0" i="1" dirty="0" smtClean="0">
                <a:latin typeface="Calibri"/>
                <a:cs typeface="Calibri"/>
              </a:rPr>
              <a:t> </a:t>
            </a:r>
            <a:endParaRPr lang="ru-RU" sz="2000" b="0" i="1" dirty="0">
              <a:latin typeface="Calibri"/>
              <a:cs typeface="Calibr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5800" y="990600"/>
            <a:ext cx="442798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управление </a:t>
            </a:r>
            <a:r>
              <a:rPr lang="ru-RU" sz="2000" b="0" dirty="0" err="1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лидами</a:t>
            </a: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, контактами, компаниями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ведение сделок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планирование дел</a:t>
            </a:r>
            <a:r>
              <a:rPr lang="ru-RU" sz="20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встречи, звонки, письма, задачи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выставление счетов</a:t>
            </a:r>
            <a:r>
              <a:rPr lang="en-US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прямо из </a:t>
            </a:r>
            <a:r>
              <a:rPr lang="en-US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CRM</a:t>
            </a:r>
            <a:endParaRPr lang="ru-RU" sz="2000" b="0" dirty="0" smtClean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интеграция с «1С» и сайтом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аналитические </a:t>
            </a:r>
            <a:r>
              <a:rPr lang="ru-RU" sz="20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о</a:t>
            </a: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тчеты, воронка продаж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интеграция с телефонией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мобильная </a:t>
            </a:r>
            <a:r>
              <a:rPr lang="en-US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CRM</a:t>
            </a:r>
            <a:endParaRPr lang="ru-RU" sz="20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C:\Users\filippov\Desktop\Untitled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51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762000"/>
            <a:ext cx="9153270" cy="5045404"/>
            <a:chOff x="0" y="49048"/>
            <a:chExt cx="9153270" cy="5045404"/>
          </a:xfrm>
        </p:grpSpPr>
        <p:pic>
          <p:nvPicPr>
            <p:cNvPr id="12" name="Изображение 11" descr="Снимок экрана 2014-12-08 в 22.55.0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9048"/>
              <a:ext cx="9144000" cy="5045404"/>
            </a:xfrm>
            <a:prstGeom prst="rect">
              <a:avLst/>
            </a:prstGeom>
          </p:spPr>
        </p:pic>
        <p:pic>
          <p:nvPicPr>
            <p:cNvPr id="13" name="Изображение 12" descr="Снимок экрана 2014-12-08 в 22.56.10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8989" y="67661"/>
              <a:ext cx="924281" cy="198770"/>
            </a:xfrm>
            <a:prstGeom prst="rect">
              <a:avLst/>
            </a:prstGeom>
          </p:spPr>
        </p:pic>
      </p:grp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0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1" descr="1121500Depositphotos_1960167_x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6869" r="15000" b="8286"/>
          <a:stretch/>
        </p:blipFill>
        <p:spPr>
          <a:xfrm>
            <a:off x="0" y="0"/>
            <a:ext cx="9144000" cy="68664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24000" y="2721114"/>
            <a:ext cx="60960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ЗВОНКИ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08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1" descr="Depositphotos_21975971_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6" r="25000" b="7154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371600" y="3075057"/>
            <a:ext cx="6476999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Объединяет компанию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6000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42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304800"/>
            <a:ext cx="4470400" cy="2977286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930620" y="2168995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2599" y="3007195"/>
            <a:ext cx="604081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Клиенты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не дозваниваются, потому что менеджер на другой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встрече…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Клиенты долго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ждут, пока их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переключат…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="0" dirty="0">
                <a:latin typeface="Calibri"/>
                <a:ea typeface="Calibri"/>
                <a:cs typeface="Calibri"/>
              </a:rPr>
              <a:t>М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енеджеры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не заносят информацию в </a:t>
            </a:r>
            <a:r>
              <a:rPr lang="en-US" sz="2200" b="0" dirty="0" smtClean="0">
                <a:latin typeface="Calibri"/>
                <a:ea typeface="Calibri"/>
                <a:cs typeface="Calibri"/>
              </a:rPr>
              <a:t>CRM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после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звонка,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как итог – все данные о клиенте и договоренности с ним теряются…</a:t>
            </a:r>
            <a:endParaRPr lang="en-US" sz="2200" b="0" dirty="0" smtClean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718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2518307" y="2531637"/>
            <a:ext cx="3960828" cy="415498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10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Клиент звонит вам</a:t>
            </a:r>
            <a:endParaRPr lang="ru-RU" sz="210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847992" y="3203108"/>
            <a:ext cx="1710725" cy="24622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000" b="0" dirty="0">
                <a:solidFill>
                  <a:srgbClr val="4F81BD">
                    <a:lumMod val="75000"/>
                  </a:srgbClr>
                </a:solidFill>
                <a:latin typeface="Calibri"/>
                <a:ea typeface="Calibri"/>
                <a:cs typeface="Calibri"/>
              </a:rPr>
              <a:t>Виртуальная АТС Битрикс24</a:t>
            </a:r>
            <a:endParaRPr lang="en-US" sz="1000" b="0" dirty="0">
              <a:solidFill>
                <a:srgbClr val="4F81BD">
                  <a:lumMod val="75000"/>
                </a:srgb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2700" y="1960910"/>
            <a:ext cx="3810000" cy="738664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Ваш клиент попадает сразу на своего менеджера, не дожидаясь пока его переключат.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122700" y="4467039"/>
            <a:ext cx="3810000" cy="53340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Даже пропущенный звонок фиксируется в </a:t>
            </a:r>
            <a:r>
              <a:rPr lang="en-US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CRM </a:t>
            </a: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и становится </a:t>
            </a:r>
            <a:r>
              <a:rPr lang="ru-RU" sz="1400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лидом</a:t>
            </a: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.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122700" y="3688109"/>
            <a:ext cx="3810000" cy="52322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Вы не переспрашиваете клиента, что он заказывал – вся информация уже есть. 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847992" y="3036825"/>
            <a:ext cx="17699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122700" y="1207378"/>
            <a:ext cx="3810000" cy="52322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 smtClean="0">
                <a:latin typeface="Calibri"/>
                <a:ea typeface="Calibri"/>
                <a:cs typeface="Calibri"/>
              </a:rPr>
              <a:t>Клиент слышит </a:t>
            </a:r>
            <a:r>
              <a:rPr lang="ru-RU" sz="1400" b="0" dirty="0">
                <a:latin typeface="Calibri"/>
                <a:ea typeface="Calibri"/>
                <a:cs typeface="Calibri"/>
              </a:rPr>
              <a:t>ваше собственное голосовое приветствие, узнает вашу мелодию.</a:t>
            </a:r>
            <a:endParaRPr lang="ru-RU" sz="14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22700" y="2926109"/>
            <a:ext cx="3810000" cy="52322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Если менеджера нет на месте, звонок перенаправляется на его мобильный телефон.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22700" y="5254440"/>
            <a:ext cx="3810000" cy="52322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Когда звонит новый клиент, менеджер сразу добавляет его в </a:t>
            </a:r>
            <a:r>
              <a:rPr lang="ru-RU" sz="14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CRM.</a:t>
            </a:r>
            <a:endParaRPr lang="ru-RU" sz="14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" name="Rectangle 2"/>
          <p:cNvSpPr txBox="1">
            <a:spLocks noChangeArrowheads="1"/>
          </p:cNvSpPr>
          <p:nvPr/>
        </p:nvSpPr>
        <p:spPr>
          <a:xfrm>
            <a:off x="1029792" y="366130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Calibri"/>
                <a:cs typeface="Calibri"/>
                <a:sym typeface="Wingdings"/>
              </a:rPr>
              <a:t>Виртуальная АТС Битрикс24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62" name="Изображение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16967"/>
            <a:ext cx="4117721" cy="2374900"/>
          </a:xfrm>
          <a:prstGeom prst="rect">
            <a:avLst/>
          </a:prstGeom>
        </p:spPr>
      </p:pic>
      <p:pic>
        <p:nvPicPr>
          <p:cNvPr id="2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16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66800" y="304800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atin typeface="Calibri"/>
                <a:cs typeface="Calibri"/>
                <a:sym typeface="Wingdings"/>
              </a:rPr>
              <a:t>Сценарии и звонки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752600"/>
            <a:ext cx="4364410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dirty="0">
                <a:latin typeface="Calibri" panose="020F0502020204030204" pitchFamily="34" charset="0"/>
              </a:rPr>
              <a:t>Звонки одновременно </a:t>
            </a:r>
            <a:r>
              <a:rPr lang="ru-RU" sz="2400" b="0" dirty="0" smtClean="0">
                <a:latin typeface="Calibri" panose="020F0502020204030204" pitchFamily="34" charset="0"/>
              </a:rPr>
              <a:t>всем</a:t>
            </a:r>
          </a:p>
          <a:p>
            <a:pPr lvl="1"/>
            <a:r>
              <a:rPr lang="ru-RU" sz="2000" b="0" dirty="0" smtClean="0">
                <a:latin typeface="Calibri" panose="020F0502020204030204" pitchFamily="34" charset="0"/>
              </a:rPr>
              <a:t>Кто свободен, тот и отвечает</a:t>
            </a:r>
          </a:p>
          <a:p>
            <a:pPr lvl="1"/>
            <a:endParaRPr lang="ru-RU" sz="2000" b="0" dirty="0">
              <a:latin typeface="Calibri" panose="020F0502020204030204" pitchFamily="34" charset="0"/>
            </a:endParaRPr>
          </a:p>
          <a:p>
            <a:r>
              <a:rPr lang="ru-RU" sz="2400" b="0" dirty="0">
                <a:latin typeface="Calibri" panose="020F0502020204030204" pitchFamily="34" charset="0"/>
              </a:rPr>
              <a:t>Оценка разговора </a:t>
            </a:r>
            <a:r>
              <a:rPr lang="ru-RU" sz="2400" b="0" dirty="0" smtClean="0">
                <a:latin typeface="Calibri" panose="020F0502020204030204" pitchFamily="34" charset="0"/>
              </a:rPr>
              <a:t>клиентом</a:t>
            </a:r>
          </a:p>
          <a:p>
            <a:pPr lvl="1"/>
            <a:r>
              <a:rPr lang="ru-RU" sz="2000" b="0" dirty="0" smtClean="0">
                <a:latin typeface="Calibri" panose="020F0502020204030204" pitchFamily="34" charset="0"/>
              </a:rPr>
              <a:t>Опция оценки качества обслуживания</a:t>
            </a:r>
          </a:p>
          <a:p>
            <a:pPr lvl="1"/>
            <a:endParaRPr lang="ru-RU" sz="2000" b="0" dirty="0">
              <a:latin typeface="Calibri" panose="020F0502020204030204" pitchFamily="34" charset="0"/>
            </a:endParaRPr>
          </a:p>
          <a:p>
            <a:r>
              <a:rPr lang="ru-RU" sz="2400" b="0" dirty="0">
                <a:latin typeface="Calibri" panose="020F0502020204030204" pitchFamily="34" charset="0"/>
              </a:rPr>
              <a:t>Эффективность </a:t>
            </a:r>
            <a:r>
              <a:rPr lang="ru-RU" sz="2400" b="0" dirty="0" smtClean="0">
                <a:latin typeface="Calibri" panose="020F0502020204030204" pitchFamily="34" charset="0"/>
              </a:rPr>
              <a:t>источников</a:t>
            </a:r>
          </a:p>
          <a:p>
            <a:pPr lvl="1"/>
            <a:r>
              <a:rPr lang="ru-RU" sz="2000" b="0" dirty="0" smtClean="0">
                <a:latin typeface="Calibri" panose="020F0502020204030204" pitchFamily="34" charset="0"/>
              </a:rPr>
              <a:t>Автоматическая фиксация рекламного канала</a:t>
            </a:r>
            <a:endParaRPr lang="ru-RU" sz="2000" b="0" dirty="0"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sz="16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2052" name="Picture 4" descr="http://www.1c-bitrix.ru/images/new/cp16/call/vote-n.png?14470768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3806825" cy="250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49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555321" y="0"/>
            <a:ext cx="4588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18" rIns="91402" bIns="45718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Текст 9"/>
          <p:cNvSpPr>
            <a:spLocks noGrp="1"/>
          </p:cNvSpPr>
          <p:nvPr>
            <p:ph type="body" idx="2"/>
          </p:nvPr>
        </p:nvSpPr>
        <p:spPr>
          <a:xfrm>
            <a:off x="5334000" y="1828800"/>
            <a:ext cx="3200400" cy="29030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Calibri" panose="020F0502020204030204" pitchFamily="34" charset="0"/>
              </a:rPr>
              <a:t>Арендовать городской номер или 8 800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Calibri" panose="020F0502020204030204" pitchFamily="34" charset="0"/>
              </a:rPr>
              <a:t>Настроить автоматическое распределение звонков по сотрудникам </a:t>
            </a:r>
            <a:endParaRPr lang="en-US" sz="18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Calibri" panose="020F0502020204030204" pitchFamily="34" charset="0"/>
              </a:rPr>
              <a:t>Пополнить баланс </a:t>
            </a:r>
            <a:r>
              <a:rPr lang="ru-RU" sz="1800" dirty="0" smtClean="0">
                <a:latin typeface="Calibri" panose="020F0502020204030204" pitchFamily="34" charset="0"/>
                <a:sym typeface="Wingdings"/>
              </a:rPr>
              <a:t></a:t>
            </a:r>
            <a:endParaRPr lang="ru-RU" sz="1800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Calibri" panose="020F0502020204030204" pitchFamily="34" charset="0"/>
              </a:rPr>
              <a:t>Или подключить свою АТС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02580" y="985427"/>
            <a:ext cx="4349410" cy="679775"/>
          </a:xfrm>
        </p:spPr>
        <p:txBody>
          <a:bodyPr/>
          <a:lstStyle/>
          <a:p>
            <a:pPr algn="l"/>
            <a:r>
              <a:rPr lang="ru-RU" sz="2900" b="1" dirty="0" smtClean="0">
                <a:latin typeface="Calibri" panose="020F0502020204030204" pitchFamily="34" charset="0"/>
              </a:rPr>
              <a:t>Как подключить</a:t>
            </a:r>
            <a:endParaRPr lang="ru-RU" sz="2900" b="1" dirty="0">
              <a:latin typeface="Calibri" panose="020F0502020204030204" pitchFamily="34" charset="0"/>
            </a:endParaRPr>
          </a:p>
        </p:txBody>
      </p:sp>
      <p:pic>
        <p:nvPicPr>
          <p:cNvPr id="15" name="Изображение 14" descr="Depositphotos_2659303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" t="-2" r="45423" b="536"/>
          <a:stretch/>
        </p:blipFill>
        <p:spPr>
          <a:xfrm>
            <a:off x="0" y="0"/>
            <a:ext cx="4995333" cy="6858000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50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20950" y="55692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Виртуальная АТС 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6190" y="1444109"/>
            <a:ext cx="436441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Быстрое подключение + встроенная интеграция с </a:t>
            </a:r>
            <a:r>
              <a:rPr lang="en-US" sz="1600" b="0" dirty="0">
                <a:latin typeface="Calibri"/>
                <a:ea typeface="Calibri"/>
                <a:cs typeface="Calibri"/>
              </a:rPr>
              <a:t>CRM</a:t>
            </a:r>
            <a:endParaRPr lang="ru-RU" sz="1600" b="0" dirty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Каждый компьютер становится телефонным </a:t>
            </a:r>
            <a:r>
              <a:rPr lang="ru-RU" sz="1600" b="0" dirty="0">
                <a:latin typeface="Calibri"/>
                <a:ea typeface="Calibri"/>
                <a:cs typeface="Calibri"/>
              </a:rPr>
              <a:t>аппаратом. В дополнение к гарнитуре можно использовать телефонный </a:t>
            </a:r>
            <a:r>
              <a:rPr lang="ru-RU" sz="1600" b="0" dirty="0" smtClean="0">
                <a:latin typeface="Calibri"/>
                <a:ea typeface="Calibri"/>
                <a:cs typeface="Calibri"/>
              </a:rPr>
              <a:t>аппарат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Все интегрировано с бизнес-процессами компании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Для исходящих и входящих звонков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Телефонный аппарат можно подключить, даже не покупая номер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Поддерживаются </a:t>
            </a:r>
            <a:r>
              <a:rPr lang="ru-RU" sz="1600" b="0" dirty="0">
                <a:latin typeface="Calibri"/>
                <a:ea typeface="Calibri"/>
                <a:cs typeface="Calibri"/>
              </a:rPr>
              <a:t>все популярные модели SIP-телефонов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Бесконечная очередь</a:t>
            </a:r>
            <a:endParaRPr lang="en-US" sz="1600" b="0" dirty="0" smtClean="0">
              <a:latin typeface="Calibri"/>
              <a:ea typeface="Calibri"/>
              <a:cs typeface="Calibri"/>
            </a:endParaRPr>
          </a:p>
        </p:txBody>
      </p:sp>
      <p:pic>
        <p:nvPicPr>
          <p:cNvPr id="9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82" y="1456809"/>
            <a:ext cx="3685690" cy="3259051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31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20950" y="556921"/>
            <a:ext cx="8037250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Телефония в мобильном приложении</a:t>
            </a:r>
          </a:p>
          <a:p>
            <a:pPr algn="l"/>
            <a:r>
              <a:rPr lang="ru-RU" sz="3200" dirty="0" smtClean="0">
                <a:latin typeface="Calibri"/>
                <a:cs typeface="Calibri"/>
                <a:sym typeface="Wingdings"/>
              </a:rPr>
              <a:t>Битрикс24.Софтфон </a:t>
            </a:r>
            <a:r>
              <a:rPr lang="en-US" sz="3200" dirty="0" smtClean="0">
                <a:latin typeface="Calibri"/>
                <a:cs typeface="Calibri"/>
                <a:sym typeface="Wingdings"/>
              </a:rPr>
              <a:t>(VoIP</a:t>
            </a:r>
            <a:r>
              <a:rPr lang="ru-RU" sz="3200" dirty="0" smtClean="0">
                <a:latin typeface="Calibri"/>
                <a:cs typeface="Calibri"/>
                <a:sym typeface="Wingdings"/>
              </a:rPr>
              <a:t>)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752600"/>
            <a:ext cx="5410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b="0" dirty="0" smtClean="0">
                <a:latin typeface="Calibri" panose="020F0502020204030204" pitchFamily="34" charset="0"/>
                <a:ea typeface="Calibri"/>
                <a:cs typeface="Calibri"/>
              </a:rPr>
              <a:t>Все возможности «Битрикс24. Телефонии» – в мобильном телефоне:</a:t>
            </a: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latin typeface="Calibri" panose="020F0502020204030204" pitchFamily="34" charset="0"/>
              </a:rPr>
              <a:t>Неограниченное число входящих линий</a:t>
            </a: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latin typeface="Calibri" panose="020F0502020204030204" pitchFamily="34" charset="0"/>
              </a:rPr>
              <a:t>Маршрутизация звонков</a:t>
            </a: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latin typeface="Calibri" panose="020F0502020204030204" pitchFamily="34" charset="0"/>
              </a:rPr>
              <a:t>Запись разговоров</a:t>
            </a: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latin typeface="Calibri" panose="020F0502020204030204" pitchFamily="34" charset="0"/>
              </a:rPr>
              <a:t>Звонки внутри компании - бесплатно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endParaRPr lang="ru-RU" sz="16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1026" name="Picture 2" descr="http://www.1c-bitrix.ru/images/new/cp16/call/11.png?14468163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728" y="1416457"/>
            <a:ext cx="2051050" cy="413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19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018" y="0"/>
            <a:ext cx="10289572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575018" y="12192"/>
            <a:ext cx="10289572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8768" y="2690321"/>
            <a:ext cx="83820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КОММУНИКАЦИИ С КЛИЕНТАМИ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42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70721" y="3529350"/>
            <a:ext cx="4308335" cy="1177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4565">
              <a:buClr>
                <a:srgbClr val="0070C0"/>
              </a:buClr>
            </a:pPr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В мессенджерах:</a:t>
            </a:r>
            <a:endParaRPr lang="en-US" sz="1500" b="0" dirty="0">
              <a:solidFill>
                <a:srgbClr val="353535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34565">
              <a:buClr>
                <a:srgbClr val="0070C0"/>
              </a:buClr>
            </a:pPr>
            <a:endParaRPr lang="ru-RU" sz="1050" b="0" dirty="0">
              <a:solidFill>
                <a:srgbClr val="353535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540544" indent="-205979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Быстро: ответ приходит мгновенно </a:t>
            </a:r>
          </a:p>
          <a:p>
            <a:pPr marL="540544" indent="-205979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Доступно: много дешевых смартфонов</a:t>
            </a:r>
          </a:p>
          <a:p>
            <a:pPr marL="540544" indent="-205979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Удобно: телефон всегда с собой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3" y="402451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Все переписываются в мессенджерах</a:t>
            </a: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452" y="1959555"/>
            <a:ext cx="755560" cy="758933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3"/>
          <a:srcRect l="17309" t="18598" r="18384" b="15283"/>
          <a:stretch/>
        </p:blipFill>
        <p:spPr>
          <a:xfrm>
            <a:off x="2100313" y="1959554"/>
            <a:ext cx="762001" cy="783469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l="4990" t="7990" r="13178" b="9000"/>
          <a:stretch/>
        </p:blipFill>
        <p:spPr>
          <a:xfrm>
            <a:off x="5307007" y="1945212"/>
            <a:ext cx="762298" cy="773276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0622" y="2027477"/>
            <a:ext cx="584209" cy="584209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064" y="1995774"/>
            <a:ext cx="602940" cy="60294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26511" y="1196529"/>
            <a:ext cx="630191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Люди привыкли общаться через цифровые каналы </a:t>
            </a:r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7613" y="1928237"/>
            <a:ext cx="832959" cy="81478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079055" y="3529350"/>
            <a:ext cx="3592286" cy="1177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Того же ждут от общения с компанией:</a:t>
            </a:r>
            <a:endParaRPr lang="en-US" sz="1500" b="0" dirty="0">
              <a:solidFill>
                <a:srgbClr val="353535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ru-RU" sz="105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marL="540544" indent="-205979">
              <a:buClr>
                <a:srgbClr val="5DCCF6"/>
              </a:buClr>
              <a:buFont typeface="Arial" charset="0"/>
              <a:buChar char="•"/>
              <a:tabLst>
                <a:tab pos="291704" algn="l"/>
              </a:tabLst>
            </a:pPr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Скорости </a:t>
            </a:r>
          </a:p>
          <a:p>
            <a:pPr marL="540544" indent="-205979">
              <a:buClr>
                <a:srgbClr val="5DCCF6"/>
              </a:buClr>
              <a:buFont typeface="Arial" charset="0"/>
              <a:buChar char="•"/>
              <a:tabLst>
                <a:tab pos="291704" algn="l"/>
              </a:tabLst>
            </a:pPr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Удобства</a:t>
            </a:r>
          </a:p>
          <a:p>
            <a:pPr marL="540544" indent="-205979">
              <a:buClr>
                <a:srgbClr val="5DCCF6"/>
              </a:buClr>
              <a:buFont typeface="Arial" charset="0"/>
              <a:buChar char="•"/>
              <a:tabLst>
                <a:tab pos="291704" algn="l"/>
              </a:tabLst>
            </a:pPr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Личного внимания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32004" y="5169757"/>
            <a:ext cx="575223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Компании сейчас этого дать не могут. </a:t>
            </a:r>
            <a:r>
              <a:rPr lang="ru-RU" sz="1500" b="0" i="1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Это долго, дорого и сложно.</a:t>
            </a:r>
            <a:endParaRPr lang="ru-RU" sz="1500" b="0" dirty="0"/>
          </a:p>
        </p:txBody>
      </p:sp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8883" y="2027476"/>
            <a:ext cx="610085" cy="610085"/>
          </a:xfrm>
          <a:prstGeom prst="rect">
            <a:avLst/>
          </a:prstGeom>
        </p:spPr>
      </p:pic>
      <p:pic>
        <p:nvPicPr>
          <p:cNvPr id="15" name="Picture 2" descr="C:\Users\filippov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06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2232" y="2188389"/>
            <a:ext cx="3361796" cy="2767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ru-RU" sz="3300" b="0" dirty="0">
                <a:latin typeface="Calibri" panose="020F0502020204030204" pitchFamily="34" charset="0"/>
                <a:cs typeface="Calibri" panose="020F0502020204030204" pitchFamily="34" charset="0"/>
              </a:rPr>
              <a:t>До АТС 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15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В компаниях сейчас – как с телефоном до появления АТС: </a:t>
            </a: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Не дозвониться</a:t>
            </a: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Звонок не переключить</a:t>
            </a: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Клиента не узнают</a:t>
            </a: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Ему отвечают долго</a:t>
            </a: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Клиент недоволен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" y="482733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История повторяется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27170" y="2188389"/>
            <a:ext cx="3733799" cy="2699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ru-RU" sz="3300" b="0" dirty="0">
                <a:latin typeface="Calibri" panose="020F0502020204030204" pitchFamily="34" charset="0"/>
                <a:cs typeface="Calibri" panose="020F0502020204030204" pitchFamily="34" charset="0"/>
              </a:rPr>
              <a:t>Сегодня</a:t>
            </a:r>
            <a:r>
              <a:rPr lang="ru-RU" sz="2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15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Клиенты пишут в </a:t>
            </a:r>
            <a:r>
              <a:rPr lang="ru-RU" sz="1500" b="0" dirty="0" err="1">
                <a:latin typeface="Calibri" panose="020F0502020204030204" pitchFamily="34" charset="0"/>
                <a:cs typeface="Calibri" panose="020F0502020204030204" pitchFamily="34" charset="0"/>
              </a:rPr>
              <a:t>соцсети</a:t>
            </a: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 и мессенджеры:            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25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Перенаправить коллегам вопрос нельзя</a:t>
            </a: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Нужно постоянно проверять новые сообщения в разных аккаунтах</a:t>
            </a: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Отвечают долго </a:t>
            </a:r>
          </a:p>
          <a:p>
            <a:pPr marL="257175" indent="-257175">
              <a:buClr>
                <a:srgbClr val="5DCCF6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Клиент недоволен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62628" y="3077636"/>
            <a:ext cx="9951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5865">
              <a:buClr>
                <a:srgbClr val="00B0F0"/>
              </a:buClr>
              <a:buSzPct val="80000"/>
            </a:pPr>
            <a:r>
              <a:rPr lang="en-US" sz="3000" b="0" dirty="0"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endParaRPr lang="ru-RU" sz="3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539651" y="3608551"/>
            <a:ext cx="0" cy="1359456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9651" y="2275474"/>
            <a:ext cx="0" cy="802163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 descr="C:\Users\filippov\Desktop\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871" y="2283121"/>
            <a:ext cx="492074" cy="51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filippov\Desktop\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903" y="2283121"/>
            <a:ext cx="536718" cy="51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8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193" y="2328566"/>
            <a:ext cx="2556872" cy="1335602"/>
          </a:xfrm>
          <a:prstGeom prst="rect">
            <a:avLst/>
          </a:prstGeom>
          <a:ln w="9525">
            <a:solidFill>
              <a:srgbClr val="66CCFF"/>
            </a:solidFill>
          </a:ln>
        </p:spPr>
      </p:pic>
      <p:grpSp>
        <p:nvGrpSpPr>
          <p:cNvPr id="20" name="Группа 19"/>
          <p:cNvGrpSpPr/>
          <p:nvPr/>
        </p:nvGrpSpPr>
        <p:grpSpPr>
          <a:xfrm>
            <a:off x="508221" y="1900010"/>
            <a:ext cx="8477051" cy="3932543"/>
            <a:chOff x="487437" y="1121660"/>
            <a:chExt cx="8477051" cy="3932542"/>
          </a:xfrm>
        </p:grpSpPr>
        <p:pic>
          <p:nvPicPr>
            <p:cNvPr id="41" name="Picture 2" descr="http://implantcentr.ru/wp-content/uploads/2014/10/viber.png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7122" y="4352656"/>
              <a:ext cx="701546" cy="701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Скругленный прямоугольник 15"/>
            <p:cNvSpPr/>
            <p:nvPr/>
          </p:nvSpPr>
          <p:spPr>
            <a:xfrm>
              <a:off x="2662095" y="2546444"/>
              <a:ext cx="2927509" cy="1547062"/>
            </a:xfrm>
            <a:prstGeom prst="roundRect">
              <a:avLst>
                <a:gd name="adj" fmla="val 4153"/>
              </a:avLst>
            </a:prstGeom>
            <a:solidFill>
              <a:schemeClr val="bg1"/>
            </a:solidFill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/>
            </a:p>
          </p:txBody>
        </p:sp>
        <p:sp>
          <p:nvSpPr>
            <p:cNvPr id="40" name="Подзаголовок 2"/>
            <p:cNvSpPr txBox="1">
              <a:spLocks/>
            </p:cNvSpPr>
            <p:nvPr/>
          </p:nvSpPr>
          <p:spPr>
            <a:xfrm>
              <a:off x="4905094" y="2842663"/>
              <a:ext cx="281115" cy="37707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2000" dirty="0">
                  <a:solidFill>
                    <a:schemeClr val="bg1"/>
                  </a:solidFill>
                </a:rPr>
                <a:t>М</a:t>
              </a:r>
            </a:p>
          </p:txBody>
        </p:sp>
        <p:pic>
          <p:nvPicPr>
            <p:cNvPr id="14" name="Picture 4" descr="C:\Users\filippov\Desktop\circle (4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7022" y="2761928"/>
              <a:ext cx="325335" cy="325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filippov\Desktop\circl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8870" y="2763074"/>
              <a:ext cx="325082" cy="325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7" descr="C:\Users\filippov\Desktop\circle (1)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7022" y="3188751"/>
              <a:ext cx="324970" cy="324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5" name="Прямая соединительная линия 44"/>
            <p:cNvCxnSpPr>
              <a:stCxn id="24" idx="3"/>
              <a:endCxn id="24" idx="3"/>
            </p:cNvCxnSpPr>
            <p:nvPr/>
          </p:nvCxnSpPr>
          <p:spPr>
            <a:xfrm>
              <a:off x="4053842" y="292459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Группа 50"/>
            <p:cNvGrpSpPr/>
            <p:nvPr/>
          </p:nvGrpSpPr>
          <p:grpSpPr>
            <a:xfrm>
              <a:off x="3217201" y="2819462"/>
              <a:ext cx="836641" cy="206614"/>
              <a:chOff x="3100131" y="2357383"/>
              <a:chExt cx="836641" cy="206614"/>
            </a:xfrm>
          </p:grpSpPr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3131840" y="2375295"/>
                <a:ext cx="804932" cy="174445"/>
              </a:xfrm>
              <a:prstGeom prst="roundRect">
                <a:avLst/>
              </a:prstGeom>
              <a:solidFill>
                <a:srgbClr val="BCED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800"/>
              </a:p>
            </p:txBody>
          </p:sp>
          <p:sp>
            <p:nvSpPr>
              <p:cNvPr id="58" name="Подзаголовок 2"/>
              <p:cNvSpPr txBox="1">
                <a:spLocks/>
              </p:cNvSpPr>
              <p:nvPr/>
            </p:nvSpPr>
            <p:spPr>
              <a:xfrm>
                <a:off x="3100131" y="2357383"/>
                <a:ext cx="836641" cy="2066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ru-RU" sz="600" dirty="0">
                    <a:solidFill>
                      <a:srgbClr val="2A72B4"/>
                    </a:solidFill>
                  </a:rPr>
                  <a:t>Юрий Волошин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3831714" y="2433854"/>
                <a:ext cx="43800" cy="43799"/>
                <a:chOff x="5292079" y="1707654"/>
                <a:chExt cx="43800" cy="43799"/>
              </a:xfrm>
            </p:grpSpPr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>
                  <a:off x="5292080" y="1707654"/>
                  <a:ext cx="43799" cy="43799"/>
                </a:xfrm>
                <a:prstGeom prst="line">
                  <a:avLst/>
                </a:prstGeom>
                <a:ln>
                  <a:solidFill>
                    <a:srgbClr val="9CD2E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flipH="1">
                  <a:off x="5292079" y="1707654"/>
                  <a:ext cx="43799" cy="43799"/>
                </a:xfrm>
                <a:prstGeom prst="line">
                  <a:avLst/>
                </a:prstGeom>
                <a:ln>
                  <a:solidFill>
                    <a:srgbClr val="9CD2E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9" name="Скругленный прямоугольник 68"/>
            <p:cNvSpPr/>
            <p:nvPr/>
          </p:nvSpPr>
          <p:spPr>
            <a:xfrm>
              <a:off x="3248910" y="3252839"/>
              <a:ext cx="875960" cy="174445"/>
            </a:xfrm>
            <a:prstGeom prst="roundRect">
              <a:avLst/>
            </a:prstGeom>
            <a:solidFill>
              <a:srgbClr val="BCED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/>
            </a:p>
          </p:txBody>
        </p:sp>
        <p:grpSp>
          <p:nvGrpSpPr>
            <p:cNvPr id="74" name="Группа 73"/>
            <p:cNvGrpSpPr/>
            <p:nvPr/>
          </p:nvGrpSpPr>
          <p:grpSpPr>
            <a:xfrm>
              <a:off x="4606433" y="2824584"/>
              <a:ext cx="836641" cy="206614"/>
              <a:chOff x="3100131" y="2362505"/>
              <a:chExt cx="836641" cy="206614"/>
            </a:xfrm>
          </p:grpSpPr>
          <p:sp>
            <p:nvSpPr>
              <p:cNvPr id="75" name="Скругленный прямоугольник 74"/>
              <p:cNvSpPr/>
              <p:nvPr/>
            </p:nvSpPr>
            <p:spPr>
              <a:xfrm>
                <a:off x="3131840" y="2375295"/>
                <a:ext cx="804932" cy="174445"/>
              </a:xfrm>
              <a:prstGeom prst="roundRect">
                <a:avLst/>
              </a:prstGeom>
              <a:solidFill>
                <a:srgbClr val="BCED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800"/>
              </a:p>
            </p:txBody>
          </p:sp>
          <p:sp>
            <p:nvSpPr>
              <p:cNvPr id="76" name="Подзаголовок 2"/>
              <p:cNvSpPr txBox="1">
                <a:spLocks/>
              </p:cNvSpPr>
              <p:nvPr/>
            </p:nvSpPr>
            <p:spPr>
              <a:xfrm>
                <a:off x="3100131" y="2362505"/>
                <a:ext cx="836641" cy="2066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ru-RU" sz="600" dirty="0">
                    <a:solidFill>
                      <a:srgbClr val="2A72B4"/>
                    </a:solidFill>
                  </a:rPr>
                  <a:t>Сергей Кулешов</a:t>
                </a:r>
              </a:p>
            </p:txBody>
          </p:sp>
          <p:grpSp>
            <p:nvGrpSpPr>
              <p:cNvPr id="77" name="Группа 76"/>
              <p:cNvGrpSpPr/>
              <p:nvPr/>
            </p:nvGrpSpPr>
            <p:grpSpPr>
              <a:xfrm>
                <a:off x="3831714" y="2433854"/>
                <a:ext cx="43800" cy="43799"/>
                <a:chOff x="5292079" y="1707654"/>
                <a:chExt cx="43800" cy="43799"/>
              </a:xfrm>
            </p:grpSpPr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5292080" y="1707654"/>
                  <a:ext cx="43799" cy="43799"/>
                </a:xfrm>
                <a:prstGeom prst="line">
                  <a:avLst/>
                </a:prstGeom>
                <a:ln>
                  <a:solidFill>
                    <a:srgbClr val="9CD2E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Прямая соединительная линия 78"/>
                <p:cNvCxnSpPr/>
                <p:nvPr/>
              </p:nvCxnSpPr>
              <p:spPr>
                <a:xfrm flipH="1">
                  <a:off x="5292079" y="1707654"/>
                  <a:ext cx="43799" cy="43799"/>
                </a:xfrm>
                <a:prstGeom prst="line">
                  <a:avLst/>
                </a:prstGeom>
                <a:ln>
                  <a:solidFill>
                    <a:srgbClr val="9CD2E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1" name="Группа 80"/>
            <p:cNvGrpSpPr/>
            <p:nvPr/>
          </p:nvGrpSpPr>
          <p:grpSpPr>
            <a:xfrm>
              <a:off x="4606433" y="3236315"/>
              <a:ext cx="836641" cy="206614"/>
              <a:chOff x="3100131" y="2358771"/>
              <a:chExt cx="836641" cy="206614"/>
            </a:xfrm>
          </p:grpSpPr>
          <p:sp>
            <p:nvSpPr>
              <p:cNvPr id="82" name="Скругленный прямоугольник 81"/>
              <p:cNvSpPr/>
              <p:nvPr/>
            </p:nvSpPr>
            <p:spPr>
              <a:xfrm>
                <a:off x="3131840" y="2375295"/>
                <a:ext cx="804932" cy="174445"/>
              </a:xfrm>
              <a:prstGeom prst="roundRect">
                <a:avLst/>
              </a:prstGeom>
              <a:solidFill>
                <a:srgbClr val="BCED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800"/>
              </a:p>
            </p:txBody>
          </p:sp>
          <p:sp>
            <p:nvSpPr>
              <p:cNvPr id="83" name="Подзаголовок 2"/>
              <p:cNvSpPr txBox="1">
                <a:spLocks/>
              </p:cNvSpPr>
              <p:nvPr/>
            </p:nvSpPr>
            <p:spPr>
              <a:xfrm>
                <a:off x="3100131" y="2358771"/>
                <a:ext cx="836641" cy="2066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ru-RU" sz="600" dirty="0">
                    <a:solidFill>
                      <a:srgbClr val="2A72B4"/>
                    </a:solidFill>
                  </a:rPr>
                  <a:t>Наталья </a:t>
                </a:r>
                <a:r>
                  <a:rPr lang="ru-RU" sz="600" dirty="0" err="1">
                    <a:solidFill>
                      <a:srgbClr val="2A72B4"/>
                    </a:solidFill>
                  </a:rPr>
                  <a:t>Грихина</a:t>
                </a:r>
                <a:endParaRPr lang="ru-RU" sz="600" dirty="0">
                  <a:solidFill>
                    <a:srgbClr val="2A72B4"/>
                  </a:solidFill>
                </a:endParaRPr>
              </a:p>
            </p:txBody>
          </p:sp>
          <p:grpSp>
            <p:nvGrpSpPr>
              <p:cNvPr id="84" name="Группа 83"/>
              <p:cNvGrpSpPr/>
              <p:nvPr/>
            </p:nvGrpSpPr>
            <p:grpSpPr>
              <a:xfrm>
                <a:off x="3831714" y="2433854"/>
                <a:ext cx="43800" cy="43799"/>
                <a:chOff x="5292079" y="1707654"/>
                <a:chExt cx="43800" cy="43799"/>
              </a:xfrm>
            </p:grpSpPr>
            <p:cxnSp>
              <p:nvCxnSpPr>
                <p:cNvPr id="85" name="Прямая соединительная линия 84"/>
                <p:cNvCxnSpPr/>
                <p:nvPr/>
              </p:nvCxnSpPr>
              <p:spPr>
                <a:xfrm>
                  <a:off x="5292080" y="1707654"/>
                  <a:ext cx="43799" cy="43799"/>
                </a:xfrm>
                <a:prstGeom prst="line">
                  <a:avLst/>
                </a:prstGeom>
                <a:ln>
                  <a:solidFill>
                    <a:srgbClr val="9CD2E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Прямая соединительная линия 85"/>
                <p:cNvCxnSpPr/>
                <p:nvPr/>
              </p:nvCxnSpPr>
              <p:spPr>
                <a:xfrm flipH="1">
                  <a:off x="5292079" y="1707654"/>
                  <a:ext cx="43799" cy="43799"/>
                </a:xfrm>
                <a:prstGeom prst="line">
                  <a:avLst/>
                </a:prstGeom>
                <a:ln>
                  <a:solidFill>
                    <a:srgbClr val="9CD2E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65" name="Прямая со стрелкой 64"/>
            <p:cNvCxnSpPr/>
            <p:nvPr/>
          </p:nvCxnSpPr>
          <p:spPr>
            <a:xfrm flipV="1">
              <a:off x="5678072" y="2068224"/>
              <a:ext cx="620112" cy="529859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 стрелкой 94"/>
            <p:cNvCxnSpPr/>
            <p:nvPr/>
          </p:nvCxnSpPr>
          <p:spPr>
            <a:xfrm>
              <a:off x="5678898" y="3699132"/>
              <a:ext cx="504056" cy="532725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Прямая соединительная линия 1036"/>
            <p:cNvCxnSpPr/>
            <p:nvPr/>
          </p:nvCxnSpPr>
          <p:spPr>
            <a:xfrm>
              <a:off x="1888213" y="3087263"/>
              <a:ext cx="493965" cy="11874"/>
            </a:xfrm>
            <a:prstGeom prst="line">
              <a:avLst/>
            </a:prstGeom>
            <a:ln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2" descr="C:\Users\filippov\Desktop\Untitled-1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173" y="1675407"/>
              <a:ext cx="392817" cy="39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3" descr="C:\Users\filippov\Desktop\Untitled-2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2128" y="2784099"/>
              <a:ext cx="361768" cy="36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Users\filippov\Desktop\logo-vk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173" y="2229753"/>
              <a:ext cx="392817" cy="39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filippov\Desktop\Telegram_logo.svg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5201" y="1121660"/>
              <a:ext cx="392218" cy="392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filippov\Desktop\Whatsapp-logo-vector.png"/>
            <p:cNvPicPr>
              <a:picLocks noChangeAspect="1" noChangeArrowheads="1"/>
            </p:cNvPicPr>
            <p:nvPr/>
          </p:nvPicPr>
          <p:blipFill>
            <a:blip r:embed="rId1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09" y="3881666"/>
              <a:ext cx="389744" cy="392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39" name="Прямая соединительная линия 1038"/>
            <p:cNvCxnSpPr/>
            <p:nvPr/>
          </p:nvCxnSpPr>
          <p:spPr>
            <a:xfrm flipV="1">
              <a:off x="1959150" y="3259661"/>
              <a:ext cx="518054" cy="367447"/>
            </a:xfrm>
            <a:prstGeom prst="line">
              <a:avLst/>
            </a:prstGeom>
            <a:ln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1" name="Прямая соединительная линия 1040"/>
            <p:cNvCxnSpPr/>
            <p:nvPr/>
          </p:nvCxnSpPr>
          <p:spPr>
            <a:xfrm flipV="1">
              <a:off x="1936098" y="3349987"/>
              <a:ext cx="593845" cy="743519"/>
            </a:xfrm>
            <a:prstGeom prst="line">
              <a:avLst/>
            </a:prstGeom>
            <a:ln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3" name="Прямая соединительная линия 1042"/>
            <p:cNvCxnSpPr/>
            <p:nvPr/>
          </p:nvCxnSpPr>
          <p:spPr>
            <a:xfrm flipV="1">
              <a:off x="1976290" y="3511222"/>
              <a:ext cx="557096" cy="1247748"/>
            </a:xfrm>
            <a:prstGeom prst="line">
              <a:avLst/>
            </a:prstGeom>
            <a:ln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я соединительная линия 95"/>
            <p:cNvCxnSpPr/>
            <p:nvPr/>
          </p:nvCxnSpPr>
          <p:spPr>
            <a:xfrm flipH="1" flipV="1">
              <a:off x="1733896" y="1550216"/>
              <a:ext cx="796048" cy="1072354"/>
            </a:xfrm>
            <a:prstGeom prst="line">
              <a:avLst/>
            </a:prstGeom>
            <a:ln w="19050">
              <a:solidFill>
                <a:srgbClr val="00B0F0"/>
              </a:solidFill>
              <a:prstDash val="solid"/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>
              <a:off x="1936098" y="2174363"/>
              <a:ext cx="593845" cy="681584"/>
            </a:xfrm>
            <a:prstGeom prst="line">
              <a:avLst/>
            </a:prstGeom>
            <a:ln>
              <a:solidFill>
                <a:srgbClr val="00B0F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>
            <a:xfrm>
              <a:off x="1902005" y="2548547"/>
              <a:ext cx="551134" cy="382228"/>
            </a:xfrm>
            <a:prstGeom prst="line">
              <a:avLst/>
            </a:prstGeom>
            <a:ln>
              <a:solidFill>
                <a:srgbClr val="00B0F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7991" y="3312292"/>
              <a:ext cx="407845" cy="407845"/>
            </a:xfrm>
            <a:prstGeom prst="rect">
              <a:avLst/>
            </a:prstGeom>
          </p:spPr>
        </p:pic>
        <p:cxnSp>
          <p:nvCxnSpPr>
            <p:cNvPr id="99" name="Прямая соединительная линия 98"/>
            <p:cNvCxnSpPr/>
            <p:nvPr/>
          </p:nvCxnSpPr>
          <p:spPr>
            <a:xfrm flipV="1">
              <a:off x="1910698" y="3211908"/>
              <a:ext cx="507909" cy="149113"/>
            </a:xfrm>
            <a:prstGeom prst="line">
              <a:avLst/>
            </a:prstGeom>
            <a:ln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Группа 7"/>
            <p:cNvGrpSpPr/>
            <p:nvPr/>
          </p:nvGrpSpPr>
          <p:grpSpPr>
            <a:xfrm>
              <a:off x="487437" y="3836884"/>
              <a:ext cx="501196" cy="1007642"/>
              <a:chOff x="3205612" y="-553531"/>
              <a:chExt cx="501196" cy="1007642"/>
            </a:xfrm>
          </p:grpSpPr>
          <p:pic>
            <p:nvPicPr>
              <p:cNvPr id="60" name="Изображение 59"/>
              <p:cNvPicPr>
                <a:picLocks noChangeAspect="1"/>
              </p:cNvPicPr>
              <p:nvPr/>
            </p:nvPicPr>
            <p:blipFill rotWithShape="1">
              <a:blip r:embed="rId14"/>
              <a:srcRect l="5042" t="12860" r="75000" b="14885"/>
              <a:stretch/>
            </p:blipFill>
            <p:spPr>
              <a:xfrm>
                <a:off x="3205612" y="-553531"/>
                <a:ext cx="501196" cy="1007642"/>
              </a:xfrm>
              <a:prstGeom prst="rect">
                <a:avLst/>
              </a:prstGeom>
            </p:spPr>
          </p:pic>
          <p:pic>
            <p:nvPicPr>
              <p:cNvPr id="63" name="Изображение 62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306777" y="-452586"/>
                <a:ext cx="205245" cy="205245"/>
              </a:xfrm>
              <a:prstGeom prst="rect">
                <a:avLst/>
              </a:prstGeom>
            </p:spPr>
          </p:pic>
        </p:grpSp>
        <p:grpSp>
          <p:nvGrpSpPr>
            <p:cNvPr id="7" name="Группа 6"/>
            <p:cNvGrpSpPr/>
            <p:nvPr/>
          </p:nvGrpSpPr>
          <p:grpSpPr>
            <a:xfrm>
              <a:off x="493858" y="2598689"/>
              <a:ext cx="501196" cy="1007642"/>
              <a:chOff x="2641161" y="-553531"/>
              <a:chExt cx="501196" cy="1007642"/>
            </a:xfrm>
          </p:grpSpPr>
          <p:pic>
            <p:nvPicPr>
              <p:cNvPr id="61" name="Изображение 60"/>
              <p:cNvPicPr>
                <a:picLocks noChangeAspect="1"/>
              </p:cNvPicPr>
              <p:nvPr/>
            </p:nvPicPr>
            <p:blipFill rotWithShape="1">
              <a:blip r:embed="rId14"/>
              <a:srcRect l="27702" t="12478" r="52340" b="15268"/>
              <a:stretch/>
            </p:blipFill>
            <p:spPr>
              <a:xfrm>
                <a:off x="2641161" y="-553531"/>
                <a:ext cx="501196" cy="1007642"/>
              </a:xfrm>
              <a:prstGeom prst="rect">
                <a:avLst/>
              </a:prstGeom>
            </p:spPr>
          </p:pic>
          <p:pic>
            <p:nvPicPr>
              <p:cNvPr id="66" name="Изображение 65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720774" y="-452586"/>
                <a:ext cx="211826" cy="211826"/>
              </a:xfrm>
              <a:prstGeom prst="rect">
                <a:avLst/>
              </a:prstGeom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492065" y="1316543"/>
              <a:ext cx="501196" cy="1007642"/>
              <a:chOff x="2056623" y="-553531"/>
              <a:chExt cx="501196" cy="1007642"/>
            </a:xfrm>
          </p:grpSpPr>
          <p:pic>
            <p:nvPicPr>
              <p:cNvPr id="62" name="Изображение 61"/>
              <p:cNvPicPr>
                <a:picLocks noChangeAspect="1"/>
              </p:cNvPicPr>
              <p:nvPr/>
            </p:nvPicPr>
            <p:blipFill rotWithShape="1">
              <a:blip r:embed="rId14"/>
              <a:srcRect l="49873" t="11830" r="30169" b="15916"/>
              <a:stretch/>
            </p:blipFill>
            <p:spPr>
              <a:xfrm>
                <a:off x="2056623" y="-553531"/>
                <a:ext cx="501196" cy="1007642"/>
              </a:xfrm>
              <a:prstGeom prst="rect">
                <a:avLst/>
              </a:prstGeom>
            </p:spPr>
          </p:pic>
          <p:pic>
            <p:nvPicPr>
              <p:cNvPr id="67" name="Изображение 66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088605" y="-493090"/>
                <a:ext cx="292637" cy="286252"/>
              </a:xfrm>
              <a:prstGeom prst="rect">
                <a:avLst/>
              </a:prstGeom>
            </p:spPr>
          </p:pic>
        </p:grpSp>
        <p:cxnSp>
          <p:nvCxnSpPr>
            <p:cNvPr id="80" name="Прямая со стрелкой 79"/>
            <p:cNvCxnSpPr/>
            <p:nvPr/>
          </p:nvCxnSpPr>
          <p:spPr>
            <a:xfrm>
              <a:off x="5754099" y="3548791"/>
              <a:ext cx="504056" cy="532725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Изображение 1"/>
            <p:cNvPicPr>
              <a:picLocks noChangeAspect="1"/>
            </p:cNvPicPr>
            <p:nvPr/>
          </p:nvPicPr>
          <p:blipFill rotWithShape="1">
            <a:blip r:embed="rId18"/>
            <a:srcRect t="4788" r="5339" b="27913"/>
            <a:stretch/>
          </p:blipFill>
          <p:spPr>
            <a:xfrm>
              <a:off x="2907527" y="3212528"/>
              <a:ext cx="322273" cy="306857"/>
            </a:xfrm>
            <a:prstGeom prst="ellipse">
              <a:avLst/>
            </a:prstGeom>
          </p:spPr>
        </p:pic>
        <p:sp>
          <p:nvSpPr>
            <p:cNvPr id="87" name="Подзаголовок 2"/>
            <p:cNvSpPr txBox="1">
              <a:spLocks/>
            </p:cNvSpPr>
            <p:nvPr/>
          </p:nvSpPr>
          <p:spPr>
            <a:xfrm>
              <a:off x="3220791" y="3247929"/>
              <a:ext cx="1221147" cy="2066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600" dirty="0">
                  <a:solidFill>
                    <a:srgbClr val="2A72B4"/>
                  </a:solidFill>
                </a:rPr>
                <a:t>Екатерина Шеленкова</a:t>
              </a:r>
            </a:p>
          </p:txBody>
        </p:sp>
        <p:pic>
          <p:nvPicPr>
            <p:cNvPr id="120" name="Изображение 119"/>
            <p:cNvPicPr>
              <a:picLocks noChangeAspect="1"/>
            </p:cNvPicPr>
            <p:nvPr/>
          </p:nvPicPr>
          <p:blipFill rotWithShape="1">
            <a:blip r:embed="rId18"/>
            <a:srcRect t="4788" r="5339" b="27913"/>
            <a:stretch/>
          </p:blipFill>
          <p:spPr>
            <a:xfrm>
              <a:off x="6298184" y="1457729"/>
              <a:ext cx="364805" cy="347354"/>
            </a:xfrm>
            <a:prstGeom prst="ellipse">
              <a:avLst/>
            </a:prstGeom>
          </p:spPr>
        </p:pic>
        <p:pic>
          <p:nvPicPr>
            <p:cNvPr id="122" name="Изображение 12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546029" y="2237131"/>
              <a:ext cx="122298" cy="122298"/>
            </a:xfrm>
            <a:prstGeom prst="ellipse">
              <a:avLst/>
            </a:prstGeom>
          </p:spPr>
        </p:pic>
        <p:pic>
          <p:nvPicPr>
            <p:cNvPr id="123" name="Изображение 12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186668" y="1631406"/>
              <a:ext cx="177551" cy="173677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6381473" y="3243830"/>
              <a:ext cx="2583015" cy="1720345"/>
              <a:chOff x="6068836" y="3279809"/>
              <a:chExt cx="2583015" cy="1720345"/>
            </a:xfrm>
          </p:grpSpPr>
          <p:pic>
            <p:nvPicPr>
              <p:cNvPr id="1033" name="Picture 9" descr="C:\Users\filippov\Desktop\мессенджер-(2)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3380154"/>
                <a:ext cx="2495675" cy="1620000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1" name="Picture 5" descr="C:\Users\filippov\Desktop\circle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68836" y="3279809"/>
                <a:ext cx="325082" cy="3250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4" name="Изображение 123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74773" y="3764291"/>
                <a:ext cx="137599" cy="137599"/>
              </a:xfrm>
              <a:prstGeom prst="ellipse">
                <a:avLst/>
              </a:prstGeom>
            </p:spPr>
          </p:pic>
          <p:pic>
            <p:nvPicPr>
              <p:cNvPr id="125" name="Изображение 124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254797" y="3901890"/>
                <a:ext cx="177551" cy="173677"/>
              </a:xfrm>
              <a:prstGeom prst="rect">
                <a:avLst/>
              </a:prstGeom>
            </p:spPr>
          </p:pic>
          <p:pic>
            <p:nvPicPr>
              <p:cNvPr id="126" name="Изображение 125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906986" y="3406863"/>
                <a:ext cx="137599" cy="137599"/>
              </a:xfrm>
              <a:prstGeom prst="ellipse">
                <a:avLst/>
              </a:prstGeom>
            </p:spPr>
          </p:pic>
        </p:grpSp>
      </p:grpSp>
      <p:sp>
        <p:nvSpPr>
          <p:cNvPr id="17" name="Прямоугольник 16"/>
          <p:cNvSpPr/>
          <p:nvPr/>
        </p:nvSpPr>
        <p:spPr>
          <a:xfrm>
            <a:off x="2535819" y="1444992"/>
            <a:ext cx="38256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3" indent="-285743">
              <a:spcBef>
                <a:spcPts val="40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Собирают сообщения со всех  каналов.</a:t>
            </a:r>
          </a:p>
          <a:p>
            <a:pPr marL="285743" indent="-285743">
              <a:spcBef>
                <a:spcPts val="40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Распределяют по очереди.</a:t>
            </a:r>
          </a:p>
          <a:p>
            <a:pPr marL="285743" indent="-285743">
              <a:spcBef>
                <a:spcPts val="40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Маршрутизируют. </a:t>
            </a:r>
          </a:p>
          <a:p>
            <a:pPr marL="285743" indent="-285743">
              <a:spcBef>
                <a:spcPts val="40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В режиме реального времени.</a:t>
            </a:r>
          </a:p>
        </p:txBody>
      </p:sp>
      <p:pic>
        <p:nvPicPr>
          <p:cNvPr id="130" name="Изображение 12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436" y="4529834"/>
            <a:ext cx="1603086" cy="293064"/>
          </a:xfrm>
          <a:prstGeom prst="rect">
            <a:avLst/>
          </a:prstGeom>
        </p:spPr>
      </p:pic>
      <p:cxnSp>
        <p:nvCxnSpPr>
          <p:cNvPr id="131" name="Прямая со стрелкой 130"/>
          <p:cNvCxnSpPr/>
          <p:nvPr/>
        </p:nvCxnSpPr>
        <p:spPr>
          <a:xfrm>
            <a:off x="7685104" y="3761171"/>
            <a:ext cx="0" cy="294177"/>
          </a:xfrm>
          <a:prstGeom prst="straightConnector1">
            <a:avLst/>
          </a:prstGeom>
          <a:ln w="19050">
            <a:solidFill>
              <a:srgbClr val="00B0F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 flipH="1" flipV="1">
            <a:off x="1843147" y="2252441"/>
            <a:ext cx="796048" cy="1072354"/>
          </a:xfrm>
          <a:prstGeom prst="line">
            <a:avLst/>
          </a:prstGeom>
          <a:ln w="19050">
            <a:solidFill>
              <a:srgbClr val="00B0F0"/>
            </a:solidFill>
            <a:prstDash val="solid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30776" y="569074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Как работают Открытые линии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666856" y="3813973"/>
            <a:ext cx="0" cy="193217"/>
          </a:xfrm>
          <a:prstGeom prst="line">
            <a:avLst/>
          </a:prstGeom>
          <a:ln w="15875">
            <a:solidFill>
              <a:srgbClr val="00B3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5061392" y="3821117"/>
            <a:ext cx="0" cy="193217"/>
          </a:xfrm>
          <a:prstGeom prst="line">
            <a:avLst/>
          </a:prstGeom>
          <a:ln w="15875">
            <a:solidFill>
              <a:srgbClr val="00B3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4083784" y="3706241"/>
            <a:ext cx="188411" cy="839"/>
          </a:xfrm>
          <a:prstGeom prst="line">
            <a:avLst/>
          </a:prstGeom>
          <a:ln w="15875">
            <a:solidFill>
              <a:srgbClr val="00B3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Изображение 91"/>
          <p:cNvPicPr>
            <a:picLocks noChangeAspect="1"/>
          </p:cNvPicPr>
          <p:nvPr/>
        </p:nvPicPr>
        <p:blipFill>
          <a:blip r:embed="rId21" cstate="print">
            <a:duotone>
              <a:prstClr val="black"/>
              <a:srgbClr val="D9C3A5">
                <a:tint val="50000"/>
                <a:satMod val="180000"/>
              </a:srgbClr>
            </a:duotone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286" y="5562163"/>
            <a:ext cx="519610" cy="94991"/>
          </a:xfrm>
          <a:prstGeom prst="rect">
            <a:avLst/>
          </a:prstGeom>
        </p:spPr>
      </p:pic>
      <p:pic>
        <p:nvPicPr>
          <p:cNvPr id="93" name="Изображение 92"/>
          <p:cNvPicPr>
            <a:picLocks noChangeAspect="1"/>
          </p:cNvPicPr>
          <p:nvPr/>
        </p:nvPicPr>
        <p:blipFill>
          <a:blip r:embed="rId22" cstate="print">
            <a:duotone>
              <a:prstClr val="black"/>
              <a:srgbClr val="D9C3A5">
                <a:tint val="50000"/>
                <a:satMod val="180000"/>
              </a:srgbClr>
            </a:duotone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490" y="2441587"/>
            <a:ext cx="565659" cy="103409"/>
          </a:xfrm>
          <a:prstGeom prst="rect">
            <a:avLst/>
          </a:prstGeom>
        </p:spPr>
      </p:pic>
      <p:pic>
        <p:nvPicPr>
          <p:cNvPr id="94" name="Picture 5" descr="C:\Users\filippov\Desktop\circle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746" y="4644261"/>
            <a:ext cx="109150" cy="10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C:\Users\filippov\Desktop\Untitled-2.p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59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6643" y="1371600"/>
            <a:ext cx="82954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2600" b="0" dirty="0" smtClean="0">
                <a:latin typeface="Calibri"/>
                <a:ea typeface="Calibri"/>
                <a:cs typeface="Calibri"/>
              </a:rPr>
              <a:t>Компания </a:t>
            </a:r>
            <a:r>
              <a:rPr lang="ru-RU" sz="2600" b="0" dirty="0">
                <a:latin typeface="Calibri"/>
                <a:ea typeface="Calibri"/>
                <a:cs typeface="Calibri"/>
              </a:rPr>
              <a:t>как «черный ящик», все на «устных договоренностях» между </a:t>
            </a:r>
            <a:r>
              <a:rPr lang="ru-RU" sz="2600" b="0" dirty="0" smtClean="0">
                <a:latin typeface="Calibri"/>
                <a:ea typeface="Calibri"/>
                <a:cs typeface="Calibri"/>
              </a:rPr>
              <a:t>сотрудниками… </a:t>
            </a:r>
            <a:endParaRPr lang="ru-RU" sz="2600" b="0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89011" y="48553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</a:t>
            </a:r>
            <a:endParaRPr lang="en-US" sz="3000" b="1" dirty="0">
              <a:latin typeface="Calibri"/>
              <a:cs typeface="Calibri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514600"/>
            <a:ext cx="3505200" cy="3535031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 bwMode="auto">
          <a:xfrm>
            <a:off x="1371600" y="4267200"/>
            <a:ext cx="2286000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Прямая со стрелкой 14"/>
          <p:cNvCxnSpPr/>
          <p:nvPr/>
        </p:nvCxnSpPr>
        <p:spPr bwMode="auto">
          <a:xfrm>
            <a:off x="6781800" y="4250267"/>
            <a:ext cx="838200" cy="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295400" y="3810000"/>
            <a:ext cx="829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800" b="0" dirty="0" smtClean="0">
                <a:latin typeface="Calibri"/>
                <a:ea typeface="Calibri"/>
                <a:cs typeface="Calibri"/>
              </a:rPr>
              <a:t>Действия сотрудников</a:t>
            </a:r>
            <a:endParaRPr lang="ru-RU" sz="1800" b="0" dirty="0">
              <a:latin typeface="Calibri"/>
              <a:ea typeface="Calibri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88670" y="3818465"/>
            <a:ext cx="829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800" b="0" dirty="0" smtClean="0">
                <a:latin typeface="Calibri"/>
                <a:ea typeface="Calibri"/>
                <a:cs typeface="Calibri"/>
              </a:rPr>
              <a:t>Итог ???</a:t>
            </a:r>
            <a:endParaRPr lang="ru-RU" sz="1800" b="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173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342377" y="2703697"/>
            <a:ext cx="4384709" cy="2560827"/>
          </a:xfrm>
          <a:prstGeom prst="rect">
            <a:avLst/>
          </a:prstGeom>
          <a:solidFill>
            <a:schemeClr val="bg1"/>
          </a:solidFill>
          <a:ln w="12700">
            <a:solidFill>
              <a:srgbClr val="66CC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91042" y="2868265"/>
            <a:ext cx="3733800" cy="2113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Создание нескольких «линий» (например: для продаж и поддержки)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Идентификация клиента в </a:t>
            </a:r>
            <a:r>
              <a:rPr lang="en-US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CRM</a:t>
            </a: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Запись всех «разговоров» в </a:t>
            </a:r>
            <a:r>
              <a:rPr lang="en-US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CRM</a:t>
            </a: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Статистика по работе с сообщениями клиентов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Анализ уровня удовлетворенности клиента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1573" y="2871192"/>
            <a:ext cx="4050426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Объединение всех цифровых каналов коммуникаций с клиентами</a:t>
            </a:r>
          </a:p>
          <a:p>
            <a:pPr marL="203597">
              <a:buClr>
                <a:srgbClr val="3991E0"/>
              </a:buClr>
            </a:pPr>
            <a:r>
              <a:rPr lang="ru-RU" sz="1400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Вконтакте</a:t>
            </a: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, </a:t>
            </a:r>
            <a:r>
              <a:rPr lang="en-US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Facebook</a:t>
            </a: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, Телеграмм, </a:t>
            </a:r>
            <a:r>
              <a:rPr lang="en-US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Skype</a:t>
            </a:r>
            <a:endParaRPr lang="ru-RU" sz="1400" b="0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203597">
              <a:buClr>
                <a:srgbClr val="3991E0"/>
              </a:buClr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в планах: </a:t>
            </a:r>
            <a:r>
              <a:rPr lang="en-US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Viber, </a:t>
            </a:r>
            <a:r>
              <a:rPr lang="en-US" sz="1400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Whatsapp</a:t>
            </a: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и другие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Распределение сообщений по правилам очереди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Перенаправление сообщений другим сотрудникам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3991E0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Общение с клиентом в реальном времени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Открытые линии в Битрикс24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010504" y="1727426"/>
            <a:ext cx="1122994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alphaModFix/>
            <a:grayscl/>
          </a:blip>
          <a:stretch>
            <a:fillRect/>
          </a:stretch>
        </p:blipFill>
        <p:spPr>
          <a:xfrm>
            <a:off x="5911745" y="1888196"/>
            <a:ext cx="544273" cy="546702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>
            <a:alphaModFix/>
            <a:grayscl/>
          </a:blip>
          <a:srcRect l="17309" t="18598" r="18384" b="15283"/>
          <a:stretch/>
        </p:blipFill>
        <p:spPr>
          <a:xfrm>
            <a:off x="5212213" y="1888771"/>
            <a:ext cx="548912" cy="564377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 rotWithShape="1">
          <a:blip r:embed="rId4"/>
          <a:srcRect l="4990" t="7990" r="13178" b="9000"/>
          <a:stretch/>
        </p:blipFill>
        <p:spPr>
          <a:xfrm>
            <a:off x="4413704" y="1854334"/>
            <a:ext cx="549126" cy="55703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3111" y="1915686"/>
            <a:ext cx="420839" cy="420839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3733" y="1915686"/>
            <a:ext cx="434332" cy="434332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1912" y="1819519"/>
            <a:ext cx="600028" cy="586937"/>
          </a:xfrm>
          <a:prstGeom prst="rect">
            <a:avLst/>
          </a:prstGeom>
        </p:spPr>
      </p:pic>
      <p:pic>
        <p:nvPicPr>
          <p:cNvPr id="18" name="Picture 2" descr="C:\Users\filippov\Desktop\Untitled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31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2809" y="2219582"/>
            <a:ext cx="4679576" cy="2929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9FD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Один онлайн-чат – одна открытая линия 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9FD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Легко поставить на любой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сайт (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HTML-</a:t>
            </a: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код)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9FD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Настройка внешнего вида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9FD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Настройка параметров показа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9FD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Публичная страница для открытой линии (например, канал для отдела маркетинга, продаж)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9FD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Интеграция с Открытыми линиями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9FD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Интеграция с 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CRM </a:t>
            </a:r>
            <a:endParaRPr lang="ru-RU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9FD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Адаптивный дизайн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0241" y="803726"/>
            <a:ext cx="6396358" cy="754645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l"/>
            <a:r>
              <a:rPr lang="ru-RU" sz="3200" dirty="0"/>
              <a:t>Онлайн-чат на сайт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0241" y="1875229"/>
            <a:ext cx="6706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Онлайн-чат на сайт становится одним из каналов открытых линий </a:t>
            </a: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2"/>
          <a:srcRect l="74707" t="10508" r="3393" b="9946"/>
          <a:stretch/>
        </p:blipFill>
        <p:spPr>
          <a:xfrm>
            <a:off x="6297834" y="533400"/>
            <a:ext cx="2236566" cy="5339174"/>
          </a:xfrm>
          <a:prstGeom prst="rect">
            <a:avLst/>
          </a:prstGeom>
          <a:ln>
            <a:solidFill>
              <a:srgbClr val="00A9FD"/>
            </a:solidFill>
          </a:ln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78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2528" y="1782690"/>
            <a:ext cx="311549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форма обратной связи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анкета клиента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заявка на кредит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регистрация на мероприятие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запись на прием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предзаказ</a:t>
            </a: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400" b="0" dirty="0">
                <a:latin typeface="Calibri" panose="020F0502020204030204" pitchFamily="34" charset="0"/>
                <a:cs typeface="Calibri" panose="020F0502020204030204" pitchFamily="34" charset="0"/>
              </a:rPr>
              <a:t>резюме и т.д.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11855" y="782415"/>
            <a:ext cx="9143999" cy="754645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n-US" sz="3200" dirty="0" smtClean="0"/>
              <a:t>CRM</a:t>
            </a:r>
            <a:r>
              <a:rPr lang="ru-RU" sz="3200" dirty="0" smtClean="0"/>
              <a:t>-формы</a:t>
            </a:r>
            <a:endParaRPr lang="ru-RU" sz="32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3810000" y="1676400"/>
            <a:ext cx="4953000" cy="3024478"/>
            <a:chOff x="5305094" y="1351003"/>
            <a:chExt cx="6613638" cy="3930441"/>
          </a:xfrm>
        </p:grpSpPr>
        <p:pic>
          <p:nvPicPr>
            <p:cNvPr id="5" name="Изображение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6366" y="1497053"/>
              <a:ext cx="6288332" cy="3634286"/>
            </a:xfrm>
            <a:prstGeom prst="rect">
              <a:avLst/>
            </a:prstGeom>
            <a:ln w="6350" cap="rnd">
              <a:noFill/>
            </a:ln>
          </p:spPr>
        </p:pic>
        <p:sp>
          <p:nvSpPr>
            <p:cNvPr id="10" name="Прямоугольник 9"/>
            <p:cNvSpPr/>
            <p:nvPr/>
          </p:nvSpPr>
          <p:spPr>
            <a:xfrm>
              <a:off x="5305094" y="1351003"/>
              <a:ext cx="6613638" cy="3930441"/>
            </a:xfrm>
            <a:prstGeom prst="rect">
              <a:avLst/>
            </a:prstGeom>
            <a:noFill/>
            <a:ln w="12700">
              <a:solidFill>
                <a:srgbClr val="66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016844" y="5095601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Цель </a:t>
            </a:r>
            <a:r>
              <a:rPr lang="ru-RU" sz="1600" b="0" dirty="0">
                <a:latin typeface="Calibri" panose="020F0502020204030204" pitchFamily="34" charset="0"/>
                <a:cs typeface="Calibri" panose="020F0502020204030204" pitchFamily="34" charset="0"/>
              </a:rPr>
              <a:t>любой веб-формы</a:t>
            </a: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0" dirty="0">
                <a:latin typeface="Calibri" panose="020F0502020204030204" pitchFamily="34" charset="0"/>
                <a:cs typeface="Calibri" panose="020F0502020204030204" pitchFamily="34" charset="0"/>
              </a:rPr>
              <a:t>– получить контакт, </a:t>
            </a:r>
            <a:r>
              <a:rPr lang="ru-RU" sz="1600" b="0" dirty="0" err="1">
                <a:latin typeface="Calibri" panose="020F0502020204030204" pitchFamily="34" charset="0"/>
                <a:cs typeface="Calibri" panose="020F0502020204030204" pitchFamily="34" charset="0"/>
              </a:rPr>
              <a:t>лид</a:t>
            </a:r>
            <a:r>
              <a:rPr lang="ru-RU" sz="1600" b="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0" dirty="0">
                <a:latin typeface="Calibri" panose="020F0502020204030204" pitchFamily="34" charset="0"/>
                <a:cs typeface="Calibri" panose="020F0502020204030204" pitchFamily="34" charset="0"/>
              </a:rPr>
              <a:t>дополнить информацию о клиенте и записать все это в </a:t>
            </a: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CRM</a:t>
            </a:r>
            <a:endParaRPr lang="ru-RU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2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3962" y="2359581"/>
            <a:ext cx="4824031" cy="281615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57213" lvl="1" indent="-214313">
              <a:spcBef>
                <a:spcPts val="900"/>
              </a:spcBef>
              <a:spcAft>
                <a:spcPts val="90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Выбор полей для </a:t>
            </a:r>
            <a:r>
              <a:rPr lang="en-US" sz="1500" b="0" dirty="0">
                <a:latin typeface="Calibri" panose="020F0502020204030204" pitchFamily="34" charset="0"/>
                <a:cs typeface="Calibri" panose="020F0502020204030204" pitchFamily="34" charset="0"/>
              </a:rPr>
              <a:t>CRM-</a:t>
            </a: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формы из любых сущностей </a:t>
            </a:r>
            <a:r>
              <a:rPr lang="en-US" sz="1500" b="0" dirty="0">
                <a:latin typeface="Calibri" panose="020F0502020204030204" pitchFamily="34" charset="0"/>
                <a:cs typeface="Calibri" panose="020F0502020204030204" pitchFamily="34" charset="0"/>
              </a:rPr>
              <a:t>CRM 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b="0" dirty="0" err="1">
                <a:latin typeface="Calibri" panose="020F0502020204030204" pitchFamily="34" charset="0"/>
                <a:cs typeface="Calibri" panose="020F0502020204030204" pitchFamily="34" charset="0"/>
              </a:rPr>
              <a:t>лид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, контакт, компания, сделка, счета и коммерческие предложения)</a:t>
            </a:r>
            <a:endParaRPr lang="ru-RU" sz="15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57213" lvl="1" indent="-214313">
              <a:spcBef>
                <a:spcPts val="900"/>
              </a:spcBef>
              <a:spcAft>
                <a:spcPts val="90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 err="1">
                <a:latin typeface="Calibri" panose="020F0502020204030204" pitchFamily="34" charset="0"/>
                <a:cs typeface="Calibri" panose="020F0502020204030204" pitchFamily="34" charset="0"/>
              </a:rPr>
              <a:t>Автосохранение</a:t>
            </a: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 результатов в любые сущности </a:t>
            </a:r>
            <a:r>
              <a:rPr lang="en-US" sz="1500" b="0" dirty="0">
                <a:latin typeface="Calibri" panose="020F0502020204030204" pitchFamily="34" charset="0"/>
                <a:cs typeface="Calibri" panose="020F0502020204030204" pitchFamily="34" charset="0"/>
              </a:rPr>
              <a:t>CRM</a:t>
            </a: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 в реальном времени</a:t>
            </a:r>
          </a:p>
          <a:p>
            <a:pPr marL="557213" lvl="1" indent="-214313">
              <a:spcBef>
                <a:spcPts val="900"/>
              </a:spcBef>
              <a:spcAft>
                <a:spcPts val="90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Идентификация клиента в </a:t>
            </a:r>
            <a:r>
              <a:rPr lang="en-US" sz="1500" b="0" dirty="0">
                <a:latin typeface="Calibri" panose="020F0502020204030204" pitchFamily="34" charset="0"/>
                <a:cs typeface="Calibri" panose="020F0502020204030204" pitchFamily="34" charset="0"/>
              </a:rPr>
              <a:t>CRM</a:t>
            </a: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557213" lvl="1" indent="-214313">
              <a:spcBef>
                <a:spcPts val="900"/>
              </a:spcBef>
              <a:spcAft>
                <a:spcPts val="90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Обработка результатов по правилам очереди</a:t>
            </a:r>
          </a:p>
          <a:p>
            <a:pPr marL="557213" lvl="1" indent="-214313">
              <a:spcBef>
                <a:spcPts val="900"/>
              </a:spcBef>
              <a:spcAft>
                <a:spcPts val="90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Уведомление ответственного менеджера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Полная интеграция с </a:t>
            </a:r>
            <a:r>
              <a:rPr lang="en-US" sz="3200" dirty="0"/>
              <a:t>CRM</a:t>
            </a:r>
            <a:endParaRPr lang="ru-RU" sz="3200" dirty="0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715" y="1966718"/>
            <a:ext cx="3016719" cy="3762632"/>
          </a:xfrm>
          <a:prstGeom prst="rect">
            <a:avLst/>
          </a:prstGeom>
          <a:ln>
            <a:solidFill>
              <a:srgbClr val="66CCFF"/>
            </a:solidFill>
          </a:ln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00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Готовые </a:t>
            </a:r>
            <a:r>
              <a:rPr lang="en-US" sz="3200" dirty="0"/>
              <a:t>CRM-</a:t>
            </a:r>
            <a:r>
              <a:rPr lang="ru-RU" sz="3200" dirty="0"/>
              <a:t>формы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b="7306"/>
          <a:stretch/>
        </p:blipFill>
        <p:spPr>
          <a:xfrm>
            <a:off x="1179842" y="1877720"/>
            <a:ext cx="2964776" cy="40170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26596" y="3016071"/>
            <a:ext cx="3864769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B3F6"/>
              </a:buClr>
              <a:buFont typeface="Arial" charset="0"/>
              <a:buChar char="•"/>
            </a:pPr>
            <a:r>
              <a:rPr lang="ru-RU" sz="1800" b="0" dirty="0">
                <a:latin typeface="Calibri" panose="020F0502020204030204" pitchFamily="34" charset="0"/>
                <a:cs typeface="Calibri" panose="020F0502020204030204" pitchFamily="34" charset="0"/>
              </a:rPr>
              <a:t>Контактные данные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B3F6"/>
              </a:buClr>
              <a:buFont typeface="Arial" charset="0"/>
              <a:buChar char="•"/>
            </a:pPr>
            <a:r>
              <a:rPr lang="ru-RU" sz="1800" b="0" dirty="0">
                <a:latin typeface="Calibri" panose="020F0502020204030204" pitchFamily="34" charset="0"/>
                <a:cs typeface="Calibri" panose="020F0502020204030204" pitchFamily="34" charset="0"/>
              </a:rPr>
              <a:t>Оценка качества обслуживания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B3F6"/>
              </a:buClr>
              <a:buFont typeface="Arial" charset="0"/>
              <a:buChar char="•"/>
            </a:pPr>
            <a:r>
              <a:rPr lang="ru-RU" sz="1800" b="0" dirty="0">
                <a:latin typeface="Calibri" panose="020F0502020204030204" pitchFamily="34" charset="0"/>
                <a:cs typeface="Calibri" panose="020F0502020204030204" pitchFamily="34" charset="0"/>
              </a:rPr>
              <a:t>Обращение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B3F6"/>
              </a:buClr>
              <a:buFont typeface="Arial" charset="0"/>
              <a:buChar char="•"/>
            </a:pPr>
            <a:r>
              <a:rPr lang="ru-RU" sz="1800" b="0" dirty="0">
                <a:latin typeface="Calibri" panose="020F0502020204030204" pitchFamily="34" charset="0"/>
                <a:cs typeface="Calibri" panose="020F0502020204030204" pitchFamily="34" charset="0"/>
              </a:rPr>
              <a:t>Форма с условиями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B3F6"/>
              </a:buClr>
              <a:buFont typeface="Arial" charset="0"/>
              <a:buChar char="•"/>
            </a:pPr>
            <a:r>
              <a:rPr lang="ru-RU" sz="1800" b="0" dirty="0">
                <a:latin typeface="Calibri" panose="020F0502020204030204" pitchFamily="34" charset="0"/>
                <a:cs typeface="Calibri" panose="020F0502020204030204" pitchFamily="34" charset="0"/>
              </a:rPr>
              <a:t>Онлайн-продажи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62292" y="2261892"/>
            <a:ext cx="3289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На основании предустановленной формы легко можно создать свою.</a:t>
            </a: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4"/>
          <a:srcRect l="16083" t="27816" r="5404" b="59416"/>
          <a:stretch/>
        </p:blipFill>
        <p:spPr>
          <a:xfrm>
            <a:off x="892597" y="3579734"/>
            <a:ext cx="3682449" cy="875313"/>
          </a:xfrm>
          <a:prstGeom prst="rect">
            <a:avLst/>
          </a:prstGeom>
          <a:ln>
            <a:solidFill>
              <a:srgbClr val="00A9FD"/>
            </a:solidFill>
          </a:ln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75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95800" y="2667000"/>
            <a:ext cx="4994153" cy="3186979"/>
            <a:chOff x="5533128" y="2608695"/>
            <a:chExt cx="6658871" cy="4249305"/>
          </a:xfrm>
        </p:grpSpPr>
        <p:pic>
          <p:nvPicPr>
            <p:cNvPr id="13" name="Изображение 12"/>
            <p:cNvPicPr>
              <a:picLocks noChangeAspect="1"/>
            </p:cNvPicPr>
            <p:nvPr/>
          </p:nvPicPr>
          <p:blipFill rotWithShape="1">
            <a:blip r:embed="rId2">
              <a:alphaModFix amt="85000"/>
            </a:blip>
            <a:srcRect l="9620"/>
            <a:stretch/>
          </p:blipFill>
          <p:spPr>
            <a:xfrm flipH="1">
              <a:off x="5533128" y="2608695"/>
              <a:ext cx="6658871" cy="4249305"/>
            </a:xfrm>
            <a:prstGeom prst="rect">
              <a:avLst/>
            </a:prstGeom>
          </p:spPr>
        </p:pic>
        <p:pic>
          <p:nvPicPr>
            <p:cNvPr id="4" name="Изображение 3"/>
            <p:cNvPicPr>
              <a:picLocks noChangeAspect="1"/>
            </p:cNvPicPr>
            <p:nvPr/>
          </p:nvPicPr>
          <p:blipFill rotWithShape="1">
            <a:blip r:embed="rId3"/>
            <a:srcRect l="21326" r="11776"/>
            <a:stretch/>
          </p:blipFill>
          <p:spPr>
            <a:xfrm>
              <a:off x="7871993" y="4295314"/>
              <a:ext cx="1933488" cy="1933488"/>
            </a:xfrm>
            <a:prstGeom prst="ellipse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919544" y="1998301"/>
            <a:ext cx="3728657" cy="233910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Полная интеграция с Битрикс24.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CRM</a:t>
            </a:r>
            <a:endParaRPr lang="ru-RU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Проверка правильного заполнения полей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Нотификация на почту клиенту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Публичные страницы для 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CRM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-форм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Разные варианты внешнего вида формы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Размещение 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CRM-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формы на сайт (внутри страницы и </a:t>
            </a:r>
            <a:r>
              <a:rPr lang="ru-RU" b="0" dirty="0" err="1">
                <a:latin typeface="Calibri" panose="020F0502020204030204" pitchFamily="34" charset="0"/>
                <a:cs typeface="Calibri" panose="020F0502020204030204" pitchFamily="34" charset="0"/>
              </a:rPr>
              <a:t>виджет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CRM-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формы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на мобильных устройствах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48201" y="2034814"/>
            <a:ext cx="4037240" cy="171329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Сквозная аналитика результатов и подсчет конверсии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Интеграция  с 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Google Analytics 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b="0" dirty="0" err="1">
                <a:latin typeface="Calibri" panose="020F0502020204030204" pitchFamily="34" charset="0"/>
                <a:cs typeface="Calibri" panose="020F0502020204030204" pitchFamily="34" charset="0"/>
              </a:rPr>
              <a:t>Яндекс.Метрикой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Интеграция с Открытыми линиями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Подключение онлайн-чата к публичной странице с формой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CRM-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формы с оплатой</a:t>
            </a:r>
            <a:endParaRPr lang="ru-RU" b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Возможности </a:t>
            </a:r>
            <a:r>
              <a:rPr lang="en-US" sz="3200" dirty="0"/>
              <a:t>CRM-</a:t>
            </a:r>
            <a:r>
              <a:rPr lang="ru-RU" sz="3200" dirty="0"/>
              <a:t>форм</a:t>
            </a:r>
          </a:p>
        </p:txBody>
      </p: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60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76032" y="2886544"/>
            <a:ext cx="4751615" cy="161582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300" dirty="0">
                <a:latin typeface="Calibri" panose="020F0502020204030204" pitchFamily="34" charset="0"/>
                <a:cs typeface="Calibri" panose="020F0502020204030204" pitchFamily="34" charset="0"/>
              </a:rPr>
              <a:t>Простое </a:t>
            </a:r>
            <a:endParaRPr lang="ru-RU" sz="33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3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подключение </a:t>
            </a:r>
            <a:r>
              <a:rPr lang="ru-RU" sz="3300" dirty="0">
                <a:latin typeface="Calibri" panose="020F0502020204030204" pitchFamily="34" charset="0"/>
                <a:cs typeface="Calibri" panose="020F0502020204030204" pitchFamily="34" charset="0"/>
              </a:rPr>
              <a:t>платежных систем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6415" y="1472105"/>
            <a:ext cx="5651348" cy="3606362"/>
            <a:chOff x="141886" y="819807"/>
            <a:chExt cx="7535131" cy="4808482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41886" y="819807"/>
              <a:ext cx="7535131" cy="4808482"/>
              <a:chOff x="0" y="252249"/>
              <a:chExt cx="9097746" cy="5805652"/>
            </a:xfrm>
          </p:grpSpPr>
          <p:pic>
            <p:nvPicPr>
              <p:cNvPr id="3" name="Изображение 2"/>
              <p:cNvPicPr>
                <a:picLocks noChangeAspect="1"/>
              </p:cNvPicPr>
              <p:nvPr/>
            </p:nvPicPr>
            <p:blipFill rotWithShape="1">
              <a:blip r:embed="rId2"/>
              <a:srcRect l="9620"/>
              <a:stretch/>
            </p:blipFill>
            <p:spPr>
              <a:xfrm>
                <a:off x="0" y="252249"/>
                <a:ext cx="9097746" cy="5805652"/>
              </a:xfrm>
              <a:prstGeom prst="rect">
                <a:avLst/>
              </a:prstGeom>
            </p:spPr>
          </p:pic>
          <p:pic>
            <p:nvPicPr>
              <p:cNvPr id="2" name="Рисунок 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88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605" t="18897" r="35212" b="11431"/>
              <a:stretch/>
            </p:blipFill>
            <p:spPr>
              <a:xfrm>
                <a:off x="3238226" y="2553564"/>
                <a:ext cx="2669628" cy="2669628"/>
              </a:xfrm>
              <a:prstGeom prst="ellipse">
                <a:avLst/>
              </a:prstGeom>
            </p:spPr>
          </p:pic>
        </p:grpSp>
        <p:pic>
          <p:nvPicPr>
            <p:cNvPr id="7" name="Изображение 6"/>
            <p:cNvPicPr>
              <a:picLocks noChangeAspect="1"/>
            </p:cNvPicPr>
            <p:nvPr/>
          </p:nvPicPr>
          <p:blipFill rotWithShape="1">
            <a:blip r:embed="rId5"/>
            <a:srcRect l="5628" r="27880"/>
            <a:stretch/>
          </p:blipFill>
          <p:spPr>
            <a:xfrm>
              <a:off x="2823919" y="2725852"/>
              <a:ext cx="2215484" cy="2211097"/>
            </a:xfrm>
            <a:prstGeom prst="ellipse">
              <a:avLst/>
            </a:prstGeom>
          </p:spPr>
        </p:pic>
      </p:grpSp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87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Платежные системы в счетах онлайн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46" y="2594652"/>
            <a:ext cx="2374871" cy="771956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>
            <a:alphaModFix/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7413" y="4388354"/>
            <a:ext cx="1770138" cy="495981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218" y="2694665"/>
            <a:ext cx="1932973" cy="571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3633" y="2713661"/>
            <a:ext cx="3417617" cy="1104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25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7219" indent="-205979">
              <a:spcBef>
                <a:spcPts val="450"/>
              </a:spcBef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банковские карты</a:t>
            </a:r>
          </a:p>
          <a:p>
            <a:pPr marL="607219" indent="-205979">
              <a:spcBef>
                <a:spcPts val="450"/>
              </a:spcBef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электронные деньги</a:t>
            </a:r>
          </a:p>
          <a:p>
            <a:pPr marL="607219" indent="-205979">
              <a:spcBef>
                <a:spcPts val="450"/>
              </a:spcBef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интернет-банкинг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1689884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</a:pPr>
            <a:r>
              <a:rPr lang="ru-RU" sz="1800" b="0" dirty="0">
                <a:latin typeface="Calibri" panose="020F0502020204030204" pitchFamily="34" charset="0"/>
                <a:cs typeface="Calibri" panose="020F0502020204030204" pitchFamily="34" charset="0"/>
              </a:rPr>
              <a:t>Быстрое подключение к 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CRM</a:t>
            </a: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301" y="3533977"/>
            <a:ext cx="1724162" cy="460812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5953" y="3621142"/>
            <a:ext cx="2067938" cy="270211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60817" y="4450230"/>
            <a:ext cx="2067938" cy="372229"/>
          </a:xfrm>
          <a:prstGeom prst="rect">
            <a:avLst/>
          </a:prstGeom>
        </p:spPr>
      </p:pic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25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2517301"/>
            <a:ext cx="3614408" cy="233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Публичная страница для каждого счета в </a:t>
            </a:r>
            <a:r>
              <a:rPr lang="en-US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CRM</a:t>
            </a:r>
            <a:endParaRPr lang="ru-RU" b="0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Онлайн-оплата счетов в </a:t>
            </a:r>
            <a:r>
              <a:rPr lang="en-US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CRM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Быстрое подключение ПС к CRM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Яндекс.Касса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,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АльфаКлик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, 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PayPal,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latin typeface="Calibri" panose="020F0502020204030204" pitchFamily="34" charset="0"/>
                <a:cs typeface="Calibri" panose="020F0502020204030204" pitchFamily="34" charset="0"/>
              </a:rPr>
              <a:t>Authorize.net</a:t>
            </a:r>
            <a:endParaRPr lang="ru-RU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7169">
              <a:spcAft>
                <a:spcPts val="450"/>
              </a:spcAft>
              <a:buClr>
                <a:srgbClr val="00A8EA"/>
              </a:buClr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скоро: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СбербанкОнлайн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,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Приватбанк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</a:t>
            </a:r>
            <a:endParaRPr lang="ru-RU" b="0" i="1" dirty="0">
              <a:solidFill>
                <a:srgbClr val="F42C8B"/>
              </a:solidFill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Автоматическое получение статуса оплаты в </a:t>
            </a:r>
            <a:r>
              <a:rPr lang="en-US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CRM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</a:t>
            </a:r>
            <a:endParaRPr lang="ru-RU" b="0" i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Подключение онлайн-чата на страницу счета  (с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автовыбором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ответственного)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Счета онлайн в Битрикс24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191000" y="2224149"/>
            <a:ext cx="4592168" cy="2917709"/>
            <a:chOff x="5862281" y="1567546"/>
            <a:chExt cx="6122890" cy="389027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5862281" y="1567546"/>
              <a:ext cx="6122890" cy="3890279"/>
            </a:xfrm>
            <a:prstGeom prst="rect">
              <a:avLst/>
            </a:prstGeom>
            <a:noFill/>
            <a:ln w="19050">
              <a:solidFill>
                <a:srgbClr val="66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/>
            </a:p>
          </p:txBody>
        </p:sp>
        <p:pic>
          <p:nvPicPr>
            <p:cNvPr id="9" name="Изображение 8"/>
            <p:cNvPicPr>
              <a:picLocks noChangeAspect="1"/>
            </p:cNvPicPr>
            <p:nvPr/>
          </p:nvPicPr>
          <p:blipFill rotWithShape="1">
            <a:blip r:embed="rId2"/>
            <a:srcRect l="3112" t="2521" r="3599" b="9146"/>
            <a:stretch/>
          </p:blipFill>
          <p:spPr>
            <a:xfrm>
              <a:off x="5972198" y="1677472"/>
              <a:ext cx="5935071" cy="3666053"/>
            </a:xfrm>
            <a:prstGeom prst="rect">
              <a:avLst/>
            </a:prstGeom>
          </p:spPr>
        </p:pic>
      </p:grpSp>
      <p:pic>
        <p:nvPicPr>
          <p:cNvPr id="10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87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" y="1608680"/>
            <a:ext cx="91439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1С-трекер работает незаметно для вас</a:t>
            </a:r>
          </a:p>
          <a:p>
            <a:pPr algn="ctr"/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связывает офлайн-продажи с онлайн-</a:t>
            </a:r>
            <a:r>
              <a:rPr lang="en-US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CRM </a:t>
            </a:r>
            <a:r>
              <a:rPr lang="ru-RU" sz="15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в режиме реального </a:t>
            </a:r>
            <a:r>
              <a:rPr lang="ru-RU" sz="1500" b="0" dirty="0" smtClean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времени </a:t>
            </a:r>
            <a:endParaRPr lang="ru-RU" sz="1500" b="0" dirty="0">
              <a:solidFill>
                <a:srgbClr val="353535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98022" y="2743200"/>
            <a:ext cx="4558187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Быстрое и простое подключение 1С к Битрикс24</a:t>
            </a:r>
            <a:r>
              <a:rPr lang="en-US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.CRM</a:t>
            </a:r>
            <a:endParaRPr lang="ru-RU" b="0" dirty="0">
              <a:solidFill>
                <a:srgbClr val="353535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214313" lvl="1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Выгрузка всей истории продаж и клиентов из 1С:Управление торговлей, 1С:</a:t>
            </a:r>
            <a:r>
              <a:rPr lang="en-US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ERP</a:t>
            </a:r>
            <a:r>
              <a:rPr lang="ru-RU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 и всех торговых систем на платформе 1С:Предприятие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Выгрузка любых документов и клиентов из 1С:Бухгалтерии и всех учетных систем на платформе 1С:Предприятие (название, номер, сумму, ответственного, ссылку на документ в 1С)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Идентификация клиента и поиск дубликатов по ФИО, телефону, </a:t>
            </a:r>
            <a:r>
              <a:rPr lang="en-US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email</a:t>
            </a:r>
            <a:r>
              <a:rPr lang="ru-RU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, идентификатору контрагента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Подключение любого количества 1С к одному Битрикс24 </a:t>
            </a:r>
            <a:r>
              <a:rPr lang="en-US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ru-RU" b="0" dirty="0">
              <a:solidFill>
                <a:srgbClr val="353535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861521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1С-трекер в Битрикс24.</a:t>
            </a:r>
            <a:r>
              <a:rPr lang="en-US" sz="3200" dirty="0"/>
              <a:t>CRM</a:t>
            </a:r>
            <a:endParaRPr lang="ru-RU" sz="3200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22" y="2411065"/>
            <a:ext cx="3341175" cy="3509675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376804" y="4302436"/>
            <a:ext cx="1520576" cy="1517303"/>
            <a:chOff x="1326713" y="2105353"/>
            <a:chExt cx="4396278" cy="4386816"/>
          </a:xfrm>
        </p:grpSpPr>
        <p:pic>
          <p:nvPicPr>
            <p:cNvPr id="10" name="Picture 4" descr="http://www.cintez.ru/upload/1c-buhgalterija-gosudarstvennogo-uchrezhdenija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6713" y="2105353"/>
              <a:ext cx="3173631" cy="3960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://www.c-lan.ru/upload/medialibrary/748/7486312812374749e40fc5a3fe1938ab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5491" y="3194668"/>
              <a:ext cx="3297500" cy="3297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31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323731"/>
            <a:ext cx="654289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Прозрачная структура компании 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От иерархии зависят права доступа сотрудников 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>
                <a:latin typeface="Calibri"/>
                <a:ea typeface="Calibri"/>
                <a:cs typeface="Calibri"/>
              </a:rPr>
              <a:t>Быстрый поиск сотрудника 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smtClean="0">
                <a:latin typeface="Calibri"/>
                <a:ea typeface="Calibri"/>
                <a:cs typeface="Calibri"/>
              </a:rPr>
              <a:t>Вы видите, какие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задачи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выполняет конкретный сотрудник,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с какими клиентами работает, </a:t>
            </a:r>
            <a:r>
              <a:rPr lang="ru-RU" sz="2200" b="0" dirty="0" smtClean="0">
                <a:latin typeface="Calibri"/>
                <a:ea typeface="Calibri"/>
                <a:cs typeface="Calibri"/>
              </a:rPr>
              <a:t>насколько </a:t>
            </a:r>
            <a:r>
              <a:rPr lang="ru-RU" sz="2200" b="0" dirty="0">
                <a:latin typeface="Calibri"/>
                <a:ea typeface="Calibri"/>
                <a:cs typeface="Calibri"/>
              </a:rPr>
              <a:t>эффективно работает </a:t>
            </a:r>
          </a:p>
        </p:txBody>
      </p:sp>
      <p:pic>
        <p:nvPicPr>
          <p:cNvPr id="15" name="Изображение 14"/>
          <p:cNvPicPr>
            <a:picLocks noChangeAspect="1"/>
          </p:cNvPicPr>
          <p:nvPr/>
        </p:nvPicPr>
        <p:blipFill rotWithShape="1">
          <a:blip r:embed="rId2"/>
          <a:srcRect b="7475"/>
          <a:stretch/>
        </p:blipFill>
        <p:spPr>
          <a:xfrm>
            <a:off x="3276600" y="3903130"/>
            <a:ext cx="5563351" cy="2968817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 rotWithShape="1">
          <a:blip r:embed="rId3"/>
          <a:srcRect t="-1175" r="679" b="46722"/>
          <a:stretch/>
        </p:blipFill>
        <p:spPr>
          <a:xfrm>
            <a:off x="3412066" y="4893733"/>
            <a:ext cx="3970867" cy="1964267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Бизнес работает в Битрикс24</a:t>
            </a:r>
            <a:endParaRPr lang="ru-RU" sz="3200" dirty="0">
              <a:solidFill>
                <a:srgbClr val="000000"/>
              </a:solidFill>
              <a:latin typeface="Calibri "/>
              <a:ea typeface="Calibri Light" charset="0"/>
              <a:cs typeface="Calibri Light" charset="0"/>
            </a:endParaRPr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48" y="617220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48" y="44609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37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92892" y="2054995"/>
            <a:ext cx="4784393" cy="2610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1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Обогащение CRM:</a:t>
            </a:r>
            <a:r>
              <a:rPr lang="en-US" sz="21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21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это дополнительный источник данных о клиенте 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1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Данные поступают в CRM в режиме реального времени и автоматически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100" b="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У вас – полная информация о суммах покупок клиента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1С-трекер в Битрикс24.</a:t>
            </a:r>
            <a:r>
              <a:rPr lang="en-US" sz="3200" dirty="0"/>
              <a:t>CRM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6689" y="5193719"/>
            <a:ext cx="9144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Все это – без дополнительных затрат денег, времени и </a:t>
            </a:r>
            <a:r>
              <a:rPr lang="ru-RU" sz="2100" dirty="0" smtClean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сил </a:t>
            </a:r>
            <a:endParaRPr lang="ru-RU" sz="21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228600" y="1793100"/>
            <a:ext cx="5439182" cy="3470969"/>
            <a:chOff x="182879" y="1247930"/>
            <a:chExt cx="7537467" cy="4809972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82879" y="1247930"/>
              <a:ext cx="7537467" cy="4809972"/>
              <a:chOff x="0" y="252249"/>
              <a:chExt cx="9097746" cy="5805652"/>
            </a:xfrm>
          </p:grpSpPr>
          <p:pic>
            <p:nvPicPr>
              <p:cNvPr id="12" name="Изображение 11"/>
              <p:cNvPicPr>
                <a:picLocks noChangeAspect="1"/>
              </p:cNvPicPr>
              <p:nvPr/>
            </p:nvPicPr>
            <p:blipFill rotWithShape="1">
              <a:blip r:embed="rId2"/>
              <a:srcRect l="9620"/>
              <a:stretch/>
            </p:blipFill>
            <p:spPr>
              <a:xfrm>
                <a:off x="0" y="252249"/>
                <a:ext cx="9097746" cy="5805652"/>
              </a:xfrm>
              <a:prstGeom prst="rect">
                <a:avLst/>
              </a:prstGeom>
            </p:spPr>
          </p:pic>
          <p:pic>
            <p:nvPicPr>
              <p:cNvPr id="13" name="Рисунок 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88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605" t="18897" r="35212" b="11431"/>
              <a:stretch/>
            </p:blipFill>
            <p:spPr>
              <a:xfrm>
                <a:off x="3238226" y="2553564"/>
                <a:ext cx="2669628" cy="2669628"/>
              </a:xfrm>
              <a:prstGeom prst="ellipse">
                <a:avLst/>
              </a:prstGeom>
            </p:spPr>
          </p:pic>
        </p:grpSp>
        <p:pic>
          <p:nvPicPr>
            <p:cNvPr id="4" name="Изображение 3"/>
            <p:cNvPicPr>
              <a:picLocks noChangeAspect="1"/>
            </p:cNvPicPr>
            <p:nvPr/>
          </p:nvPicPr>
          <p:blipFill rotWithShape="1">
            <a:blip r:embed="rId5"/>
            <a:srcRect l="33398"/>
            <a:stretch/>
          </p:blipFill>
          <p:spPr>
            <a:xfrm>
              <a:off x="1275456" y="1438334"/>
              <a:ext cx="3059383" cy="3059389"/>
            </a:xfrm>
            <a:prstGeom prst="ellipse">
              <a:avLst/>
            </a:prstGeom>
          </p:spPr>
        </p:pic>
        <p:pic>
          <p:nvPicPr>
            <p:cNvPr id="2" name="Изображение 1"/>
            <p:cNvPicPr>
              <a:picLocks noChangeAspect="1"/>
            </p:cNvPicPr>
            <p:nvPr/>
          </p:nvPicPr>
          <p:blipFill rotWithShape="1">
            <a:blip r:embed="rId6"/>
            <a:srcRect l="33411"/>
            <a:stretch/>
          </p:blipFill>
          <p:spPr>
            <a:xfrm>
              <a:off x="2795673" y="3089805"/>
              <a:ext cx="2348526" cy="2350697"/>
            </a:xfrm>
            <a:prstGeom prst="ellipse">
              <a:avLst/>
            </a:prstGeom>
            <a:ln w="47625">
              <a:solidFill>
                <a:srgbClr val="66CCFF"/>
              </a:solidFill>
            </a:ln>
          </p:spPr>
        </p:pic>
      </p:grpSp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65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71565" y="2259237"/>
            <a:ext cx="4432405" cy="1964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Bef>
                <a:spcPts val="450"/>
              </a:spcBef>
              <a:spcAft>
                <a:spcPts val="45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2100" b="0" dirty="0">
                <a:solidFill>
                  <a:srgbClr val="3535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Объединяет все каналы коммуникаций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2100" b="0" dirty="0">
                <a:solidFill>
                  <a:srgbClr val="3535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Строит единый профиль клиента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2100" b="0" dirty="0">
                <a:solidFill>
                  <a:srgbClr val="3535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Позволяет контролировать нагрузку и качество обслуживания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88230" y="4462394"/>
            <a:ext cx="43157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solidFill>
                  <a:srgbClr val="3535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CRM незаметно становится </a:t>
            </a:r>
            <a:endParaRPr lang="ru-RU" sz="2100" dirty="0" smtClean="0">
              <a:solidFill>
                <a:srgbClr val="35353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100" dirty="0" smtClean="0">
                <a:solidFill>
                  <a:srgbClr val="3535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частью </a:t>
            </a:r>
            <a:r>
              <a:rPr lang="ru-RU" sz="2100" dirty="0">
                <a:solidFill>
                  <a:srgbClr val="3535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вашей </a:t>
            </a:r>
            <a:r>
              <a:rPr lang="ru-RU" sz="2100" dirty="0" smtClean="0">
                <a:solidFill>
                  <a:srgbClr val="3535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компании </a:t>
            </a:r>
            <a:endParaRPr lang="ru-RU" sz="2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Омниканальная </a:t>
            </a:r>
            <a:r>
              <a:rPr lang="en-US" sz="3200" dirty="0"/>
              <a:t>CRM</a:t>
            </a:r>
            <a:r>
              <a:rPr lang="ru-RU" sz="3200" dirty="0"/>
              <a:t> в Битрикс24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-87383" y="1907641"/>
            <a:ext cx="4763242" cy="3283139"/>
            <a:chOff x="491131" y="1303751"/>
            <a:chExt cx="5924658" cy="4083664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491131" y="1303751"/>
              <a:ext cx="5924658" cy="4083664"/>
              <a:chOff x="491131" y="1303751"/>
              <a:chExt cx="5924658" cy="4083664"/>
            </a:xfrm>
          </p:grpSpPr>
          <p:pic>
            <p:nvPicPr>
              <p:cNvPr id="8" name="Рисунок 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36" r="9387"/>
              <a:stretch/>
            </p:blipFill>
            <p:spPr>
              <a:xfrm>
                <a:off x="491131" y="1303751"/>
                <a:ext cx="5924658" cy="4083664"/>
              </a:xfrm>
              <a:prstGeom prst="rect">
                <a:avLst/>
              </a:prstGeom>
            </p:spPr>
          </p:pic>
          <p:pic>
            <p:nvPicPr>
              <p:cNvPr id="3" name="Изображение 2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13" t="1262" r="51650" b="39510"/>
              <a:stretch/>
            </p:blipFill>
            <p:spPr>
              <a:xfrm>
                <a:off x="1739112" y="1990630"/>
                <a:ext cx="2956655" cy="2959742"/>
              </a:xfrm>
              <a:prstGeom prst="ellipse">
                <a:avLst/>
              </a:prstGeom>
            </p:spPr>
          </p:pic>
        </p:grpSp>
        <p:pic>
          <p:nvPicPr>
            <p:cNvPr id="11" name="Picture 2" descr="C:\Users\filippov\Desktop\Untitled-2.png"/>
            <p:cNvPicPr>
              <a:picLocks noChangeAspect="1" noChangeArrowheads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181" y="1580310"/>
              <a:ext cx="246045" cy="40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filippov\Desktop\Untitled-3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526" y="1694117"/>
              <a:ext cx="346241" cy="232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C:\Users\filippov\Desktop\01.png"/>
            <p:cNvPicPr>
              <a:picLocks noChangeAspect="1" noChangeArrowheads="1"/>
            </p:cNvPicPr>
            <p:nvPr/>
          </p:nvPicPr>
          <p:blipFill>
            <a:blip r:embed="rId7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3470" y="2906271"/>
              <a:ext cx="304800" cy="317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C:\Users\filippov\Desktop\06.png"/>
            <p:cNvPicPr>
              <a:picLocks noChangeAspect="1" noChangeArrowheads="1"/>
            </p:cNvPicPr>
            <p:nvPr/>
          </p:nvPicPr>
          <p:blipFill>
            <a:blip r:embed="rId8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5067" y="2510353"/>
              <a:ext cx="346397" cy="240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9" descr="C:\Users\filippov\Desktop\07.png"/>
            <p:cNvPicPr>
              <a:picLocks noChangeAspect="1" noChangeArrowheads="1"/>
            </p:cNvPicPr>
            <p:nvPr/>
          </p:nvPicPr>
          <p:blipFill>
            <a:blip r:embed="rId9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426" y="2007041"/>
              <a:ext cx="334755" cy="324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2" descr="C:\Users\filippov\Desktop\Untitled-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7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1" descr="Depositphotos_30908049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3837" r="21875" b="11812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7900" y="2590800"/>
            <a:ext cx="46482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FFFF"/>
                </a:solidFill>
                <a:latin typeface="Calibri "/>
                <a:cs typeface="Arial"/>
              </a:rPr>
              <a:t>ПОЧТА</a:t>
            </a:r>
            <a:endParaRPr lang="ru-RU" sz="4000" dirty="0">
              <a:solidFill>
                <a:srgbClr val="FFFFFF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32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62981" y="437662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388533"/>
            <a:ext cx="62606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У каждого сотрудника свой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почтовый ящик, а может и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несколько… А также – зоопарк адресов…</a:t>
            </a:r>
          </a:p>
          <a:p>
            <a:pPr>
              <a:spcBef>
                <a:spcPts val="600"/>
              </a:spcBef>
            </a:pPr>
            <a:endParaRPr lang="ru-RU" sz="1600" b="0" dirty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Вся переписка уходит вместе с уволенным сотрудником.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19461">
            <a:off x="1882184" y="4339342"/>
            <a:ext cx="1518889" cy="1139167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428" t="31762" r="1927" b="33018"/>
          <a:stretch/>
        </p:blipFill>
        <p:spPr>
          <a:xfrm rot="637228">
            <a:off x="4288851" y="3368276"/>
            <a:ext cx="1488937" cy="373346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1" y="3462866"/>
            <a:ext cx="1295400" cy="47873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8330">
            <a:off x="5834755" y="3743036"/>
            <a:ext cx="1039324" cy="101747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33703">
            <a:off x="5234111" y="5115576"/>
            <a:ext cx="736476" cy="736476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75248">
            <a:off x="3516079" y="5362789"/>
            <a:ext cx="882165" cy="1043982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3801" y="3920067"/>
            <a:ext cx="1332412" cy="1295400"/>
          </a:xfrm>
          <a:prstGeom prst="rect">
            <a:avLst/>
          </a:prstGeom>
        </p:spPr>
      </p:pic>
      <p:sp>
        <p:nvSpPr>
          <p:cNvPr id="24" name="Облако 23"/>
          <p:cNvSpPr/>
          <p:nvPr/>
        </p:nvSpPr>
        <p:spPr bwMode="auto">
          <a:xfrm>
            <a:off x="990600" y="2819400"/>
            <a:ext cx="6629401" cy="3886200"/>
          </a:xfrm>
          <a:prstGeom prst="cloud">
            <a:avLst/>
          </a:prstGeom>
          <a:noFill/>
          <a:ln w="254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67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-9144" y="539244"/>
            <a:ext cx="8943542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ru-RU" sz="3200" dirty="0">
                <a:latin typeface="Calibri"/>
                <a:ea typeface="Calibri"/>
                <a:cs typeface="Calibri"/>
              </a:rPr>
              <a:t>Битрикс24.Почта </a:t>
            </a:r>
            <a:endParaRPr lang="ru-RU" sz="320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900" dirty="0" smtClean="0">
                <a:latin typeface="Calibri"/>
                <a:ea typeface="Calibri"/>
                <a:cs typeface="Calibri"/>
              </a:rPr>
              <a:t>- </a:t>
            </a:r>
            <a:r>
              <a:rPr lang="ru-RU" sz="2900" dirty="0">
                <a:latin typeface="Calibri"/>
                <a:ea typeface="Calibri"/>
                <a:cs typeface="Calibri"/>
              </a:rPr>
              <a:t>готовый почтовый сервер для вашей </a:t>
            </a:r>
            <a:r>
              <a:rPr lang="ru-RU" sz="2900" dirty="0" smtClean="0">
                <a:latin typeface="Calibri"/>
                <a:ea typeface="Calibri"/>
                <a:cs typeface="Calibri"/>
              </a:rPr>
              <a:t>компании</a:t>
            </a:r>
            <a:endParaRPr lang="ru-RU" sz="2900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671" y="1475506"/>
            <a:ext cx="43640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endParaRPr lang="ru-RU" sz="600" b="0" dirty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Вся переписка сохраняется в Битрикс24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Неограниченное </a:t>
            </a:r>
            <a:r>
              <a:rPr lang="ru-RU" sz="1600" b="0" dirty="0">
                <a:latin typeface="Calibri"/>
                <a:ea typeface="Calibri"/>
                <a:cs typeface="Calibri"/>
              </a:rPr>
              <a:t>число ящиков </a:t>
            </a:r>
            <a:r>
              <a:rPr lang="en-US" sz="1600" b="0" dirty="0">
                <a:latin typeface="Calibri"/>
                <a:ea typeface="Calibri"/>
                <a:cs typeface="Calibri"/>
              </a:rPr>
              <a:t>@</a:t>
            </a:r>
            <a:r>
              <a:rPr lang="en-US" sz="1600" b="0" dirty="0" smtClean="0">
                <a:latin typeface="Calibri"/>
                <a:ea typeface="Calibri"/>
                <a:cs typeface="Calibri"/>
              </a:rPr>
              <a:t>bitrix24</a:t>
            </a:r>
            <a:endParaRPr lang="ru-RU" sz="1600" b="0" dirty="0" smtClean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Управление ящиками сотрудников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Быстрый доступ к почте из «Битрикс24»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Уведомления о новых письмах</a:t>
            </a:r>
            <a:endParaRPr lang="en-US" sz="1600" b="0" dirty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Неограниченный объем места 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Антивирус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 err="1" smtClean="0">
                <a:latin typeface="Calibri"/>
                <a:ea typeface="Calibri"/>
                <a:cs typeface="Calibri"/>
              </a:rPr>
              <a:t>Антиспам</a:t>
            </a:r>
            <a:r>
              <a:rPr lang="ru-RU" sz="1600" b="0" dirty="0" smtClean="0">
                <a:latin typeface="Calibri"/>
                <a:ea typeface="Calibri"/>
                <a:cs typeface="Calibri"/>
              </a:rPr>
              <a:t> 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Бесплатно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/>
              <a:buChar char="•"/>
            </a:pPr>
            <a:endParaRPr lang="ru-RU" sz="1600" b="0" dirty="0" smtClean="0">
              <a:latin typeface="Calibri"/>
              <a:ea typeface="Calibri"/>
              <a:cs typeface="Calibri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4267200" y="3429000"/>
            <a:ext cx="3945467" cy="525503"/>
            <a:chOff x="4805908" y="4133931"/>
            <a:chExt cx="3821967" cy="881302"/>
          </a:xfrm>
        </p:grpSpPr>
        <p:pic>
          <p:nvPicPr>
            <p:cNvPr id="19" name="Изображение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40401" y="4133931"/>
              <a:ext cx="1175069" cy="881302"/>
            </a:xfrm>
            <a:prstGeom prst="rect">
              <a:avLst/>
            </a:prstGeom>
          </p:spPr>
        </p:pic>
        <p:sp>
          <p:nvSpPr>
            <p:cNvPr id="20" name="Rectangle 2"/>
            <p:cNvSpPr txBox="1">
              <a:spLocks noChangeArrowheads="1"/>
            </p:cNvSpPr>
            <p:nvPr/>
          </p:nvSpPr>
          <p:spPr>
            <a:xfrm>
              <a:off x="4805908" y="4277941"/>
              <a:ext cx="1117022" cy="639414"/>
            </a:xfrm>
            <a:prstGeom prst="rect">
              <a:avLst/>
            </a:prstGeom>
          </p:spPr>
          <p:txBody>
            <a:bodyPr vert="horz" lIns="91436" tIns="45718" rIns="91436" bIns="45718" rtlCol="0" anchor="ctr">
              <a:normAutofit fontScale="975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Совместно с</a:t>
              </a:r>
              <a:endPara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</a:endParaRPr>
            </a:p>
          </p:txBody>
        </p:sp>
        <p:pic>
          <p:nvPicPr>
            <p:cNvPr id="21" name="Изображение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90925" y="4362022"/>
              <a:ext cx="1336950" cy="383851"/>
            </a:xfrm>
            <a:prstGeom prst="rect">
              <a:avLst/>
            </a:prstGeom>
          </p:spPr>
        </p:pic>
        <p:sp>
          <p:nvSpPr>
            <p:cNvPr id="22" name="Rectangle 2"/>
            <p:cNvSpPr txBox="1">
              <a:spLocks noChangeArrowheads="1"/>
            </p:cNvSpPr>
            <p:nvPr/>
          </p:nvSpPr>
          <p:spPr>
            <a:xfrm>
              <a:off x="6940589" y="4289247"/>
              <a:ext cx="307901" cy="639414"/>
            </a:xfrm>
            <a:prstGeom prst="rect">
              <a:avLst/>
            </a:prstGeom>
          </p:spPr>
          <p:txBody>
            <a:bodyPr vert="horz" lIns="91436" tIns="45718" rIns="91436" bIns="45718" rtlCol="0" anchor="ctr">
              <a:normAutofit fontScale="975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и</a:t>
              </a:r>
              <a:endPara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4135876"/>
            <a:ext cx="4719754" cy="2722124"/>
          </a:xfrm>
          <a:prstGeom prst="rect">
            <a:avLst/>
          </a:prstGeom>
        </p:spPr>
      </p:pic>
      <p:pic>
        <p:nvPicPr>
          <p:cNvPr id="10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71" y="6197151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16" y="84494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30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02953" y="29135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Calibri"/>
                <a:cs typeface="Calibri"/>
                <a:sym typeface="Wingdings"/>
              </a:rPr>
              <a:t>Свой домен в почте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6347" y="1185334"/>
            <a:ext cx="38984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0" dirty="0">
                <a:latin typeface="Calibri"/>
                <a:ea typeface="Calibri"/>
                <a:cs typeface="Calibri"/>
              </a:rPr>
              <a:t>Если у вас есть свой домен, просто подключите его к «Битрикс24» и работайте со своей корпоративной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почтой:</a:t>
            </a:r>
          </a:p>
          <a:p>
            <a:pPr>
              <a:spcBef>
                <a:spcPts val="600"/>
              </a:spcBef>
            </a:pPr>
            <a:endParaRPr lang="ru-RU" sz="1000" b="0" dirty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подключайте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почтовые ящики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сотрудникам</a:t>
            </a:r>
          </a:p>
          <a:p>
            <a:pPr marL="342900" indent="-34290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следите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за новыми сообщениями из «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Битрикс24»</a:t>
            </a:r>
          </a:p>
          <a:p>
            <a:pPr marL="342900" indent="-34290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проверяйте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почту без повторной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авторизации</a:t>
            </a:r>
            <a:endParaRPr lang="ru-RU" sz="2000" b="0" dirty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endParaRPr lang="ru-RU" sz="2000" b="0" dirty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b="0" i="1" dirty="0">
                <a:latin typeface="Calibri"/>
                <a:ea typeface="Calibri"/>
                <a:cs typeface="Calibri"/>
              </a:rPr>
              <a:t>Если у вас нет своего домена, получите его бесплатно для почты в «Битрикс24»!</a:t>
            </a:r>
            <a:endParaRPr lang="ru-RU" sz="2000" b="0" i="1" dirty="0" smtClean="0">
              <a:latin typeface="Calibri"/>
              <a:ea typeface="Calibri"/>
              <a:cs typeface="Calibri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/>
          <a:srcRect l="18889" t="8774"/>
          <a:stretch/>
        </p:blipFill>
        <p:spPr>
          <a:xfrm>
            <a:off x="4379328" y="1185334"/>
            <a:ext cx="4332871" cy="2777066"/>
          </a:xfrm>
          <a:prstGeom prst="rect">
            <a:avLst/>
          </a:prstGeom>
          <a:ln>
            <a:solidFill>
              <a:srgbClr val="D9D9D9"/>
            </a:solidFill>
          </a:ln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69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11" descr="Photogenica_VMP2479092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25" t="12935" r="16875" b="2822"/>
          <a:stretch/>
        </p:blipFill>
        <p:spPr>
          <a:xfrm>
            <a:off x="1" y="0"/>
            <a:ext cx="9144000" cy="687493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16935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2692692"/>
            <a:ext cx="83820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FFFF"/>
                </a:solidFill>
                <a:latin typeface="Calibri "/>
                <a:cs typeface="Arial"/>
              </a:rPr>
              <a:t>УЧЕТ РАБОЧЕГО ВРЕМЕНИ</a:t>
            </a:r>
            <a:endParaRPr lang="ru-RU" sz="4000" dirty="0">
              <a:solidFill>
                <a:srgbClr val="FFFFFF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276600"/>
            <a:ext cx="4762499" cy="31242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" y="1447800"/>
            <a:ext cx="5181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Сотрудники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опаздывают, уходят «чуть пораньше», задерживаются на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обеде...</a:t>
            </a:r>
          </a:p>
          <a:p>
            <a:pPr>
              <a:spcBef>
                <a:spcPts val="600"/>
              </a:spcBef>
            </a:pPr>
            <a:endParaRPr lang="ru-RU" sz="2000" b="0" dirty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А вы когда-нибудь считали, сколько в итоге времени отсутствует сотрудник за день? за месяц?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за год?! </a:t>
            </a:r>
            <a:endParaRPr lang="ru-RU" sz="2000" b="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endParaRPr lang="ru-RU" sz="2000" b="0" dirty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b="0" dirty="0">
                <a:latin typeface="Calibri"/>
                <a:ea typeface="Calibri"/>
                <a:cs typeface="Calibri"/>
              </a:rPr>
              <a:t>С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колько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по факту работает каждый сотрудник? 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292608" y="43037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dirty="0" smtClean="0">
                <a:latin typeface="Calibri"/>
              </a:rPr>
              <a:t>Как обычно происходит</a:t>
            </a:r>
            <a:endParaRPr lang="ru-RU" sz="30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27662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81000" y="972680"/>
            <a:ext cx="65565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Учет начала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и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конца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рабочего дня,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перерывов, отсутствий</a:t>
            </a:r>
            <a:endParaRPr lang="ru-RU" sz="2000" b="0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81600" y="2286000"/>
            <a:ext cx="3809629" cy="2055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Текущее время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Время очередного события (если есть)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Количество незакрытых задач этого дня</a:t>
            </a:r>
          </a:p>
          <a:p>
            <a:pPr marL="285750" indent="-285750">
              <a:spcBef>
                <a:spcPts val="600"/>
              </a:spcBef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Состояние (Работаю, Перерыв, Завершен)</a:t>
            </a:r>
          </a:p>
        </p:txBody>
      </p: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812256"/>
            <a:ext cx="4495800" cy="2529627"/>
          </a:xfrm>
          <a:prstGeom prst="rect">
            <a:avLst/>
          </a:prstGeom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381000" y="334535"/>
            <a:ext cx="7239000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smtClean="0">
                <a:latin typeface="Calibri"/>
              </a:rPr>
              <a:t>В Битрикс24 - учет </a:t>
            </a:r>
            <a:r>
              <a:rPr lang="ru-RU" sz="3200" dirty="0">
                <a:latin typeface="Calibri"/>
              </a:rPr>
              <a:t>рабочего времени</a:t>
            </a:r>
          </a:p>
        </p:txBody>
      </p:sp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4408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425" y="1564898"/>
            <a:ext cx="60178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Прозрачность для компании – уходят непонятные потери рабочего времени сотрудников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Руководитель может быстро просмотреть все отчеты каждого сотрудника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Быстрая обратная связь для сотрудников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Синхронизация компании по целям 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endParaRPr lang="ru-RU" sz="2000" b="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75993" y="437662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Отчеты руководителю</a:t>
            </a:r>
            <a:endParaRPr lang="en-US" sz="3200" b="1" dirty="0">
              <a:latin typeface="Calibri"/>
              <a:cs typeface="Calibri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038600" y="3924031"/>
            <a:ext cx="4843031" cy="2925502"/>
            <a:chOff x="4282882" y="2421376"/>
            <a:chExt cx="4719754" cy="2722124"/>
          </a:xfrm>
        </p:grpSpPr>
        <p:pic>
          <p:nvPicPr>
            <p:cNvPr id="16" name="Изображение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82882" y="2421376"/>
              <a:ext cx="4719754" cy="2722124"/>
            </a:xfrm>
            <a:prstGeom prst="rect">
              <a:avLst/>
            </a:prstGeom>
          </p:spPr>
        </p:pic>
        <p:pic>
          <p:nvPicPr>
            <p:cNvPr id="17" name="Изображение 16"/>
            <p:cNvPicPr>
              <a:picLocks noChangeAspect="1"/>
            </p:cNvPicPr>
            <p:nvPr/>
          </p:nvPicPr>
          <p:blipFill rotWithShape="1">
            <a:blip r:embed="rId3"/>
            <a:srcRect b="5113"/>
            <a:stretch/>
          </p:blipFill>
          <p:spPr>
            <a:xfrm>
              <a:off x="4390471" y="3243237"/>
              <a:ext cx="3332187" cy="1900263"/>
            </a:xfrm>
            <a:prstGeom prst="rect">
              <a:avLst/>
            </a:prstGeom>
          </p:spPr>
        </p:pic>
      </p:grp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13" y="609600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13" y="157004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91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42900" y="1295400"/>
            <a:ext cx="36957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/>
                <a:cs typeface="Calibri"/>
              </a:rPr>
              <a:t>б</a:t>
            </a:r>
            <a:r>
              <a:rPr lang="ru-RU" sz="2000" b="0" dirty="0" smtClean="0">
                <a:latin typeface="Calibri"/>
                <a:cs typeface="Calibri"/>
              </a:rPr>
              <a:t>ыстрый поиск телефонов, e-</a:t>
            </a:r>
            <a:r>
              <a:rPr lang="ru-RU" sz="2000" b="0" dirty="0" err="1" smtClean="0">
                <a:latin typeface="Calibri"/>
                <a:cs typeface="Calibri"/>
              </a:rPr>
              <a:t>mail</a:t>
            </a:r>
            <a:r>
              <a:rPr lang="ru-RU" sz="2000" b="0" dirty="0" smtClean="0">
                <a:latin typeface="Calibri"/>
                <a:cs typeface="Calibri"/>
              </a:rPr>
              <a:t> сотрудников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возможность </a:t>
            </a:r>
            <a:r>
              <a:rPr lang="ru-RU" sz="2000" b="0" dirty="0">
                <a:latin typeface="Calibri"/>
                <a:cs typeface="Calibri"/>
              </a:rPr>
              <a:t>сразу написать коллеге сообщение через </a:t>
            </a:r>
            <a:r>
              <a:rPr lang="ru-RU" sz="2000" b="0" dirty="0" smtClean="0">
                <a:latin typeface="Calibri"/>
                <a:cs typeface="Calibri"/>
              </a:rPr>
              <a:t>Бизнес-чат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справочник </a:t>
            </a:r>
            <a:r>
              <a:rPr lang="ru-RU" sz="2000" b="0" dirty="0">
                <a:latin typeface="Calibri"/>
                <a:cs typeface="Calibri"/>
              </a:rPr>
              <a:t>можно экспортировать в </a:t>
            </a:r>
            <a:r>
              <a:rPr lang="ru-RU" sz="2000" b="0" dirty="0" err="1">
                <a:latin typeface="Calibri"/>
                <a:cs typeface="Calibri"/>
              </a:rPr>
              <a:t>Excel</a:t>
            </a:r>
            <a:r>
              <a:rPr lang="ru-RU" sz="2000" b="0" dirty="0">
                <a:latin typeface="Calibri"/>
                <a:cs typeface="Calibri"/>
              </a:rPr>
              <a:t>, </a:t>
            </a:r>
            <a:r>
              <a:rPr lang="ru-RU" sz="2000" b="0" dirty="0" smtClean="0">
                <a:latin typeface="Calibri"/>
                <a:cs typeface="Calibri"/>
              </a:rPr>
              <a:t>синхронизировать с </a:t>
            </a:r>
            <a:r>
              <a:rPr lang="ru-RU" sz="2000" b="0" dirty="0" err="1" smtClean="0">
                <a:latin typeface="Calibri"/>
                <a:cs typeface="Calibri"/>
              </a:rPr>
              <a:t>Outlook</a:t>
            </a:r>
            <a:endParaRPr lang="ru-RU" sz="2000" b="0" dirty="0" smtClean="0">
              <a:latin typeface="Calibri"/>
              <a:cs typeface="Calibri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/>
                <a:cs typeface="Calibri"/>
              </a:rPr>
              <a:t>в</a:t>
            </a:r>
            <a:r>
              <a:rPr lang="ru-RU" sz="2000" b="0" dirty="0" smtClean="0">
                <a:latin typeface="Calibri"/>
                <a:cs typeface="Calibri"/>
              </a:rPr>
              <a:t>озможность синхронизировать </a:t>
            </a:r>
            <a:r>
              <a:rPr lang="ru-RU" sz="2000" b="0" dirty="0">
                <a:latin typeface="Calibri"/>
                <a:cs typeface="Calibri"/>
              </a:rPr>
              <a:t>список сотрудников с </a:t>
            </a:r>
            <a:r>
              <a:rPr lang="ru-RU" sz="2000" b="0" dirty="0" err="1">
                <a:latin typeface="Calibri"/>
                <a:cs typeface="Calibri"/>
              </a:rPr>
              <a:t>Mac</a:t>
            </a:r>
            <a:r>
              <a:rPr lang="ru-RU" sz="2000" b="0" dirty="0">
                <a:latin typeface="Calibri"/>
                <a:cs typeface="Calibri"/>
              </a:rPr>
              <a:t>, </a:t>
            </a:r>
            <a:r>
              <a:rPr lang="ru-RU" sz="2000" b="0" dirty="0" err="1">
                <a:latin typeface="Calibri"/>
                <a:cs typeface="Calibri"/>
              </a:rPr>
              <a:t>iPhone</a:t>
            </a:r>
            <a:r>
              <a:rPr lang="ru-RU" sz="2000" b="0" dirty="0">
                <a:latin typeface="Calibri"/>
                <a:cs typeface="Calibri"/>
              </a:rPr>
              <a:t>, </a:t>
            </a:r>
            <a:r>
              <a:rPr lang="ru-RU" sz="2000" b="0" dirty="0" err="1">
                <a:latin typeface="Calibri"/>
                <a:cs typeface="Calibri"/>
              </a:rPr>
              <a:t>iPad</a:t>
            </a:r>
            <a:r>
              <a:rPr lang="ru-RU" sz="2000" b="0" dirty="0">
                <a:latin typeface="Calibri"/>
                <a:cs typeface="Calibri"/>
              </a:rPr>
              <a:t> или </a:t>
            </a:r>
            <a:r>
              <a:rPr lang="ru-RU" sz="2000" b="0" dirty="0" err="1">
                <a:latin typeface="Calibri"/>
                <a:cs typeface="Calibri"/>
              </a:rPr>
              <a:t>Android</a:t>
            </a:r>
            <a:r>
              <a:rPr lang="ru-RU" sz="2000" b="0" dirty="0">
                <a:latin typeface="Calibri"/>
                <a:cs typeface="Calibri"/>
              </a:rPr>
              <a:t> 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743" y="1409700"/>
            <a:ext cx="4284133" cy="3166691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89011" y="48553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Список сотрудников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3397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1" descr="Depositphotos_2019499_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t="37715" r="13125" b="25249"/>
          <a:stretch/>
        </p:blipFill>
        <p:spPr>
          <a:xfrm>
            <a:off x="1" y="0"/>
            <a:ext cx="9144000" cy="68580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" y="1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001" y="2514600"/>
            <a:ext cx="8382000" cy="1323439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FFFF"/>
                </a:solidFill>
                <a:latin typeface="Calibri "/>
                <a:cs typeface="Arial"/>
              </a:rPr>
              <a:t>АВТОМАТИЗАЦИЯ </a:t>
            </a:r>
          </a:p>
          <a:p>
            <a:pPr algn="ctr"/>
            <a:r>
              <a:rPr lang="ru-RU" sz="4000" dirty="0" smtClean="0">
                <a:solidFill>
                  <a:srgbClr val="FFFFFF"/>
                </a:solidFill>
                <a:latin typeface="Calibri "/>
                <a:cs typeface="Arial"/>
              </a:rPr>
              <a:t>БИЗНЕС-ПРОЦЕССОВ</a:t>
            </a:r>
            <a:endParaRPr lang="ru-RU" sz="4000" dirty="0">
              <a:solidFill>
                <a:srgbClr val="FFFFFF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91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500299"/>
            <a:ext cx="5044510" cy="3369733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97477" y="327935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latin typeface="Calibri"/>
                <a:cs typeface="Calibri"/>
                <a:sym typeface="Wingdings"/>
              </a:rPr>
              <a:t>Как обычно происходит 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7477" y="1107708"/>
            <a:ext cx="5341324" cy="4785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Ежедневно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сотрудники занимаются не только своей основной работой, но и сталкиваются с необходимостью оформления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документов</a:t>
            </a:r>
            <a:r>
              <a:rPr lang="ru-RU" sz="2000" b="0" dirty="0">
                <a:latin typeface="Calibri"/>
                <a:ea typeface="Calibri"/>
                <a:cs typeface="Calibri"/>
              </a:rPr>
              <a:t>, оплаты счетов,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заявлений. </a:t>
            </a:r>
            <a:endParaRPr lang="ru-RU" sz="2000" b="0" dirty="0">
              <a:latin typeface="Calibri"/>
              <a:ea typeface="Calibri"/>
              <a:cs typeface="Calibri"/>
            </a:endParaRPr>
          </a:p>
          <a:p>
            <a:pPr>
              <a:spcBef>
                <a:spcPts val="1200"/>
              </a:spcBef>
            </a:pPr>
            <a:r>
              <a:rPr lang="ru-RU" sz="2000" b="0" dirty="0">
                <a:latin typeface="Calibri"/>
                <a:ea typeface="Calibri"/>
                <a:cs typeface="Calibri"/>
              </a:rPr>
              <a:t>Х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ождение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по кабинетам, поиск нужных людей, прочие неэффективные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действия…</a:t>
            </a:r>
          </a:p>
          <a:p>
            <a:pPr>
              <a:spcBef>
                <a:spcPts val="1200"/>
              </a:spcBef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Вы считали,  сколько времени сотрудников и ваших денег уходит на все это?</a:t>
            </a:r>
          </a:p>
          <a:p>
            <a:pPr>
              <a:spcBef>
                <a:spcPts val="1200"/>
              </a:spcBef>
            </a:pPr>
            <a:endParaRPr lang="ru-RU" sz="2000" b="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1200"/>
              </a:spcBef>
            </a:pPr>
            <a:endParaRPr lang="ru-RU" sz="2000" b="0" dirty="0">
              <a:latin typeface="Calibri"/>
              <a:ea typeface="Calibri"/>
              <a:cs typeface="Calibri"/>
            </a:endParaRPr>
          </a:p>
          <a:p>
            <a:pPr>
              <a:spcBef>
                <a:spcPts val="1200"/>
              </a:spcBef>
            </a:pPr>
            <a:endParaRPr lang="ru-RU" sz="2000" b="0" dirty="0">
              <a:latin typeface="Calibri"/>
              <a:ea typeface="Calibri"/>
              <a:cs typeface="Calibri"/>
            </a:endParaRPr>
          </a:p>
          <a:p>
            <a:pPr>
              <a:spcBef>
                <a:spcPts val="1200"/>
              </a:spcBef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 </a:t>
            </a:r>
            <a:endParaRPr lang="ru-RU" sz="2000" b="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959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91484" y="439035"/>
            <a:ext cx="8430089" cy="838200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3200" dirty="0" smtClean="0">
                <a:solidFill>
                  <a:prstClr val="black"/>
                </a:solidFill>
                <a:latin typeface="Calibri"/>
              </a:rPr>
              <a:t>Автоматизация рабочих процессов </a:t>
            </a:r>
          </a:p>
          <a:p>
            <a:pPr algn="l" fontAlgn="auto">
              <a:spcAft>
                <a:spcPts val="0"/>
              </a:spcAft>
            </a:pPr>
            <a:r>
              <a:rPr lang="ru-RU" sz="3200" dirty="0" smtClean="0">
                <a:solidFill>
                  <a:prstClr val="black"/>
                </a:solidFill>
                <a:latin typeface="Calibri"/>
              </a:rPr>
              <a:t>в Битрикс24</a:t>
            </a:r>
            <a:endParaRPr lang="ru-RU"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5013" y="1496433"/>
            <a:ext cx="39676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</a:rPr>
              <a:t>Готовые </a:t>
            </a:r>
            <a:r>
              <a:rPr lang="ru-RU" sz="2000" b="0" dirty="0">
                <a:solidFill>
                  <a:prstClr val="black"/>
                </a:solidFill>
                <a:latin typeface="Calibri"/>
              </a:rPr>
              <a:t>бизнес-процессы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Запуск </a:t>
            </a:r>
            <a:r>
              <a:rPr lang="ru-RU" sz="2000" b="0" dirty="0" smtClean="0">
                <a:solidFill>
                  <a:prstClr val="black"/>
                </a:solidFill>
                <a:latin typeface="Calibri"/>
              </a:rPr>
              <a:t>и утверждение прямо из </a:t>
            </a:r>
            <a:r>
              <a:rPr lang="ru-RU" sz="2000" b="0" dirty="0">
                <a:solidFill>
                  <a:prstClr val="black"/>
                </a:solidFill>
                <a:latin typeface="Calibri"/>
              </a:rPr>
              <a:t>«Живой ленты»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Визуальное представление каждого шага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</a:rPr>
              <a:t>Делегирование </a:t>
            </a:r>
            <a:r>
              <a:rPr lang="ru-RU" sz="2000" b="0" dirty="0">
                <a:solidFill>
                  <a:prstClr val="black"/>
                </a:solidFill>
                <a:latin typeface="Calibri"/>
              </a:rPr>
              <a:t>заданий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Делегирование прав управления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</a:rPr>
              <a:t>Гибкая настройка</a:t>
            </a:r>
            <a:endParaRPr lang="ru-RU" sz="2000" b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5013" y="4797152"/>
            <a:ext cx="839656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200" b="0" dirty="0" smtClean="0">
                <a:solidFill>
                  <a:prstClr val="black"/>
                </a:solidFill>
                <a:latin typeface="Calibri"/>
              </a:rPr>
              <a:t>Не </a:t>
            </a:r>
            <a:r>
              <a:rPr lang="ru-RU" sz="2200" b="0" dirty="0">
                <a:solidFill>
                  <a:prstClr val="black"/>
                </a:solidFill>
                <a:latin typeface="Calibri"/>
              </a:rPr>
              <a:t>нужно тратить время на «бумажки</a:t>
            </a:r>
            <a:r>
              <a:rPr lang="ru-RU" sz="2200" b="0" dirty="0" smtClean="0">
                <a:solidFill>
                  <a:prstClr val="black"/>
                </a:solidFill>
                <a:latin typeface="Calibri"/>
              </a:rPr>
              <a:t>», помнить всю </a:t>
            </a:r>
            <a:r>
              <a:rPr lang="ru-RU" sz="2200" b="0" dirty="0">
                <a:solidFill>
                  <a:prstClr val="black"/>
                </a:solidFill>
                <a:latin typeface="Calibri"/>
              </a:rPr>
              <a:t>цепочку действий процесса, контролировать </a:t>
            </a:r>
            <a:r>
              <a:rPr lang="ru-RU" sz="2200" b="0" dirty="0" smtClean="0">
                <a:solidFill>
                  <a:prstClr val="black"/>
                </a:solidFill>
                <a:latin typeface="Calibri"/>
              </a:rPr>
              <a:t>передачу задачи от одного сотрудника другому </a:t>
            </a:r>
            <a:r>
              <a:rPr lang="ru-RU" sz="2200" b="0" dirty="0">
                <a:solidFill>
                  <a:prstClr val="black"/>
                </a:solidFill>
                <a:latin typeface="Calibri"/>
              </a:rPr>
              <a:t>— за вас </a:t>
            </a:r>
            <a:r>
              <a:rPr lang="ru-RU" sz="2200" b="0" dirty="0" smtClean="0">
                <a:solidFill>
                  <a:prstClr val="black"/>
                </a:solidFill>
                <a:latin typeface="Calibri"/>
              </a:rPr>
              <a:t>это сделает Битрикс24.</a:t>
            </a:r>
            <a:endParaRPr lang="ru-RU" sz="2200" b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Изображение 10"/>
          <p:cNvPicPr>
            <a:picLocks noChangeAspect="1"/>
          </p:cNvPicPr>
          <p:nvPr/>
        </p:nvPicPr>
        <p:blipFill rotWithShape="1">
          <a:blip r:embed="rId2"/>
          <a:srcRect t="7661" b="2300"/>
          <a:stretch/>
        </p:blipFill>
        <p:spPr>
          <a:xfrm>
            <a:off x="4523293" y="1715632"/>
            <a:ext cx="4061446" cy="228456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9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648" y="1905000"/>
            <a:ext cx="3834940" cy="367792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342900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ru-RU" sz="2000" b="0" dirty="0">
              <a:solidFill>
                <a:prstClr val="black"/>
              </a:solidFill>
              <a:latin typeface="Calibri"/>
            </a:endParaRPr>
          </a:p>
          <a:p>
            <a:pPr marL="800088" lvl="1" indent="-342900" fontAlgn="auto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SzPct val="70000"/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счета на оплату </a:t>
            </a:r>
          </a:p>
          <a:p>
            <a:pPr marL="800088" lvl="1" indent="-342900" fontAlgn="auto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SzPct val="70000"/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выдача наличных/отчет/возврат </a:t>
            </a:r>
          </a:p>
          <a:p>
            <a:pPr marL="800088" lvl="1" indent="-342900" fontAlgn="auto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SzPct val="70000"/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входящие документы</a:t>
            </a:r>
          </a:p>
          <a:p>
            <a:pPr marL="800088" lvl="1" indent="-342900" fontAlgn="auto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SzPct val="70000"/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исходящие документы </a:t>
            </a:r>
          </a:p>
          <a:p>
            <a:pPr marL="800088" lvl="1" indent="-342900" fontAlgn="auto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SzPct val="70000"/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заявление на отпуск </a:t>
            </a:r>
          </a:p>
          <a:p>
            <a:pPr marL="800088" lvl="1" indent="-342900" fontAlgn="auto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SzPct val="70000"/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prstClr val="black"/>
                </a:solidFill>
                <a:latin typeface="Calibri"/>
              </a:rPr>
              <a:t>заявление на командировку </a:t>
            </a:r>
          </a:p>
        </p:txBody>
      </p:sp>
      <p:pic>
        <p:nvPicPr>
          <p:cNvPr id="11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455" y="2123116"/>
            <a:ext cx="4491596" cy="2515010"/>
          </a:xfrm>
          <a:prstGeom prst="rect">
            <a:avLst/>
          </a:prstGeom>
        </p:spPr>
      </p:pic>
      <p:pic>
        <p:nvPicPr>
          <p:cNvPr id="12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116" y="4638126"/>
            <a:ext cx="4500935" cy="1069257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91484" y="439035"/>
            <a:ext cx="8430089" cy="838200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3200" dirty="0" smtClean="0">
                <a:solidFill>
                  <a:prstClr val="black"/>
                </a:solidFill>
                <a:latin typeface="Calibri"/>
              </a:rPr>
              <a:t>Шесть предустановленных бизнес-процессов</a:t>
            </a:r>
            <a:endParaRPr lang="ru-RU" sz="3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62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81000" y="1524000"/>
            <a:ext cx="40798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Живая </a:t>
            </a: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лента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Управление </a:t>
            </a:r>
            <a:r>
              <a:rPr lang="ru-RU" sz="22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задачами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Работа с </a:t>
            </a: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файлами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en-US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CRM</a:t>
            </a:r>
            <a:endParaRPr lang="ru-RU" sz="2200" b="0" dirty="0" smtClean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Мгновенные сообщения</a:t>
            </a:r>
            <a:endParaRPr lang="ru-RU" sz="22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Контакты </a:t>
            </a: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сотрудников</a:t>
            </a:r>
            <a:endParaRPr lang="en-US" sz="2200" b="0" dirty="0" smtClean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Рабочие группы</a:t>
            </a:r>
            <a:endParaRPr lang="ru-RU" sz="22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Push</a:t>
            </a:r>
            <a:r>
              <a:rPr lang="ru-RU" sz="22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-</a:t>
            </a: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уведомления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err="1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Многопортальность</a:t>
            </a: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 </a:t>
            </a:r>
          </a:p>
          <a:p>
            <a:pPr marL="342900" indent="-342900" fontAlgn="auto">
              <a:spcBef>
                <a:spcPts val="600"/>
              </a:spcBef>
              <a:spcAft>
                <a:spcPts val="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2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Телефония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</a:pPr>
            <a:endParaRPr lang="ru-RU" sz="2200" b="0" dirty="0">
              <a:solidFill>
                <a:srgbClr val="F5383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887968"/>
            <a:ext cx="4440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800" b="0" i="1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Бесплатно для каждого сотрудника</a:t>
            </a:r>
            <a:endParaRPr lang="ru-RU" sz="1800" b="0" i="1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4" name="Изображение 2"/>
          <p:cNvPicPr>
            <a:picLocks noChangeAspect="1"/>
          </p:cNvPicPr>
          <p:nvPr/>
        </p:nvPicPr>
        <p:blipFill rotWithShape="1">
          <a:blip r:embed="rId2"/>
          <a:srcRect l="12897" t="12388" r="10003" b="49906"/>
          <a:stretch/>
        </p:blipFill>
        <p:spPr>
          <a:xfrm>
            <a:off x="5562600" y="1371600"/>
            <a:ext cx="1180095" cy="476816"/>
          </a:xfrm>
          <a:prstGeom prst="rect">
            <a:avLst/>
          </a:prstGeom>
        </p:spPr>
      </p:pic>
      <p:pic>
        <p:nvPicPr>
          <p:cNvPr id="25" name="Изображение 3"/>
          <p:cNvPicPr>
            <a:picLocks noChangeAspect="1"/>
          </p:cNvPicPr>
          <p:nvPr/>
        </p:nvPicPr>
        <p:blipFill rotWithShape="1">
          <a:blip r:embed="rId3"/>
          <a:srcRect l="15451" t="31373" r="16097" b="32173"/>
          <a:stretch/>
        </p:blipFill>
        <p:spPr>
          <a:xfrm>
            <a:off x="7162800" y="1371600"/>
            <a:ext cx="1098710" cy="37749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2015066"/>
            <a:ext cx="1524000" cy="2819634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600" y="2133600"/>
            <a:ext cx="1295400" cy="2696080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04800" y="304800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Calibri"/>
                <a:cs typeface="Calibri"/>
                <a:sym typeface="Wingdings"/>
              </a:rPr>
              <a:t>Мобильные </a:t>
            </a:r>
            <a:r>
              <a:rPr lang="ru-RU" sz="3200" dirty="0" smtClean="0">
                <a:latin typeface="Calibri"/>
                <a:cs typeface="Calibri"/>
                <a:sym typeface="Wingdings"/>
              </a:rPr>
              <a:t>приложения</a:t>
            </a:r>
            <a:endParaRPr lang="ru-RU" sz="3200" dirty="0">
              <a:latin typeface="Calibri"/>
              <a:cs typeface="Calibri"/>
              <a:sym typeface="Wingdings"/>
            </a:endParaRPr>
          </a:p>
        </p:txBody>
      </p:sp>
      <p:pic>
        <p:nvPicPr>
          <p:cNvPr id="14" name="Picture 2" descr="C:\Users\filippov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15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7482" y="1905000"/>
            <a:ext cx="471385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 panose="020F0502020204030204" pitchFamily="34" charset="0"/>
              </a:rPr>
              <a:t>Общается с пользователем</a:t>
            </a: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 panose="020F0502020204030204" pitchFamily="34" charset="0"/>
              </a:rPr>
              <a:t>Поддерживает разговор на общие темы</a:t>
            </a: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 panose="020F0502020204030204" pitchFamily="34" charset="0"/>
              </a:rPr>
              <a:t>Позволяет находить статьи из Поддержки24</a:t>
            </a: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 panose="020F0502020204030204" pitchFamily="34" charset="0"/>
              </a:rPr>
              <a:t>Напоминает и рекомендует функции Битрикс24</a:t>
            </a:r>
          </a:p>
          <a:p>
            <a:pPr marL="342900" indent="-342900"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 panose="020F0502020204030204" pitchFamily="34" charset="0"/>
              </a:rPr>
              <a:t>Будет выполнять команды – поставить задачу, заполнить </a:t>
            </a:r>
            <a:r>
              <a:rPr lang="en-US" sz="2000" b="0" dirty="0" smtClean="0">
                <a:latin typeface="Calibri" panose="020F0502020204030204" pitchFamily="34" charset="0"/>
              </a:rPr>
              <a:t>CRM</a:t>
            </a:r>
            <a:r>
              <a:rPr lang="ru-RU" sz="2000" b="0" dirty="0" smtClean="0">
                <a:latin typeface="Calibri" panose="020F0502020204030204" pitchFamily="34" charset="0"/>
              </a:rPr>
              <a:t>, напоминать о встречах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960823"/>
            <a:ext cx="3886200" cy="389717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7482" y="544191"/>
            <a:ext cx="8275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alibri" panose="020F0502020204030204" pitchFamily="34" charset="0"/>
              </a:rPr>
              <a:t>Марта</a:t>
            </a:r>
          </a:p>
          <a:p>
            <a:r>
              <a:rPr lang="ru-RU" sz="3200" dirty="0" smtClean="0">
                <a:latin typeface="Calibri" panose="020F0502020204030204" pitchFamily="34" charset="0"/>
              </a:rPr>
              <a:t>-</a:t>
            </a:r>
            <a:r>
              <a:rPr lang="ru-RU" sz="3200" dirty="0">
                <a:latin typeface="Calibri" panose="020F0502020204030204" pitchFamily="34" charset="0"/>
              </a:rPr>
              <a:t> </a:t>
            </a:r>
            <a:r>
              <a:rPr lang="ru-RU" sz="3200" dirty="0" smtClean="0">
                <a:latin typeface="Calibri" panose="020F0502020204030204" pitchFamily="34" charset="0"/>
              </a:rPr>
              <a:t>личный </a:t>
            </a:r>
            <a:r>
              <a:rPr lang="ru-RU" sz="3200" dirty="0">
                <a:latin typeface="Calibri" panose="020F0502020204030204" pitchFamily="34" charset="0"/>
              </a:rPr>
              <a:t>помощник </a:t>
            </a:r>
            <a:r>
              <a:rPr lang="ru-RU" sz="3200" dirty="0" smtClean="0">
                <a:latin typeface="Calibri" panose="020F0502020204030204" pitchFamily="34" charset="0"/>
              </a:rPr>
              <a:t>для </a:t>
            </a:r>
            <a:r>
              <a:rPr lang="ru-RU" sz="3200" dirty="0">
                <a:latin typeface="Calibri" panose="020F0502020204030204" pitchFamily="34" charset="0"/>
              </a:rPr>
              <a:t>каждого сотрудника</a:t>
            </a:r>
            <a:endParaRPr lang="ru-RU" sz="3200" i="0" u="none" strike="noStrike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9600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82" y="82256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32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600200"/>
            <a:ext cx="289213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Пульс компании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err="1" smtClean="0">
                <a:latin typeface="Calibri"/>
                <a:cs typeface="Calibri"/>
              </a:rPr>
              <a:t>Экстранет</a:t>
            </a:r>
            <a:r>
              <a:rPr lang="ru-RU" sz="2000" b="0" dirty="0" smtClean="0">
                <a:latin typeface="Calibri"/>
                <a:cs typeface="Calibri"/>
              </a:rPr>
              <a:t>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Рабочие группы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Собрания и планерки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Битрикс24.</a:t>
            </a:r>
            <a:r>
              <a:rPr lang="en-US" sz="2000" b="0" dirty="0" smtClean="0">
                <a:latin typeface="Calibri"/>
                <a:cs typeface="Calibri"/>
              </a:rPr>
              <a:t>Network</a:t>
            </a:r>
            <a:endParaRPr lang="ru-RU" sz="2000" b="0" dirty="0" smtClean="0">
              <a:latin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cs typeface="Calibri"/>
              </a:rPr>
              <a:t>Поддержка24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ru-RU" sz="2000" b="0" dirty="0">
              <a:latin typeface="Calibri"/>
              <a:cs typeface="Calibri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46888" y="347135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smtClean="0">
                <a:latin typeface="Calibri"/>
                <a:cs typeface="Calibri"/>
                <a:sym typeface="Wingdings"/>
              </a:rPr>
              <a:t>А также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2"/>
          <a:srcRect l="1148" r="2056"/>
          <a:stretch/>
        </p:blipFill>
        <p:spPr>
          <a:xfrm>
            <a:off x="3429000" y="1563624"/>
            <a:ext cx="5343407" cy="3005666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47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08059" y="383712"/>
            <a:ext cx="6636838" cy="6286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Calibri"/>
                <a:cs typeface="Calibri"/>
              </a:rPr>
              <a:t>Поддержка24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011" y="1371600"/>
            <a:ext cx="4572000" cy="45550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anose="020F0502020204030204" pitchFamily="34" charset="0"/>
              </a:rPr>
              <a:t>Ответы на ваши вопросы 24 часа в сутки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anose="020F0502020204030204" pitchFamily="34" charset="0"/>
              </a:rPr>
              <a:t>Помощь там, где она вам нужна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anose="020F0502020204030204" pitchFamily="34" charset="0"/>
              </a:rPr>
              <a:t>Поддержка для каждого сотрудника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anose="020F0502020204030204" pitchFamily="34" charset="0"/>
              </a:rPr>
              <a:t>Мы готовим материалы по вашему запросу 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anose="020F0502020204030204" pitchFamily="34" charset="0"/>
              </a:rPr>
              <a:t>Снимаем обучающие видеоролики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anose="020F0502020204030204" pitchFamily="34" charset="0"/>
              </a:rPr>
              <a:t>Создаем учебные курсы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anose="020F0502020204030204" pitchFamily="34" charset="0"/>
              </a:rPr>
              <a:t>Глобальный поиск по всей базе знаний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anose="020F0502020204030204" pitchFamily="34" charset="0"/>
              </a:rPr>
              <a:t>Обращение в Поддержку24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5286917" y="552299"/>
            <a:ext cx="3765352" cy="6000751"/>
            <a:chOff x="1989095" y="0"/>
            <a:chExt cx="2931752" cy="4245619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989095" y="0"/>
              <a:ext cx="2931752" cy="4245619"/>
              <a:chOff x="1989095" y="0"/>
              <a:chExt cx="2931752" cy="4245619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1989095" y="0"/>
                <a:ext cx="2931752" cy="4245619"/>
                <a:chOff x="1989095" y="0"/>
                <a:chExt cx="2931752" cy="4245619"/>
              </a:xfrm>
            </p:grpSpPr>
            <p:pic>
              <p:nvPicPr>
                <p:cNvPr id="13" name="Изображение 12" descr="in01.png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7456"/>
                <a:stretch/>
              </p:blipFill>
              <p:spPr>
                <a:xfrm>
                  <a:off x="1989095" y="0"/>
                  <a:ext cx="2931752" cy="4245619"/>
                </a:xfrm>
                <a:prstGeom prst="rect">
                  <a:avLst/>
                </a:prstGeom>
              </p:spPr>
            </p:pic>
            <p:pic>
              <p:nvPicPr>
                <p:cNvPr id="14" name="Изображение 13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102317" y="3748514"/>
                  <a:ext cx="196633" cy="196633"/>
                </a:xfrm>
                <a:prstGeom prst="ellipse">
                  <a:avLst/>
                </a:prstGeom>
              </p:spPr>
            </p:pic>
          </p:grpSp>
          <p:pic>
            <p:nvPicPr>
              <p:cNvPr id="16" name="Изображение 1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43325" y="2927350"/>
                <a:ext cx="152400" cy="152400"/>
              </a:xfrm>
              <a:prstGeom prst="ellipse">
                <a:avLst/>
              </a:prstGeom>
            </p:spPr>
          </p:pic>
        </p:grpSp>
        <p:pic>
          <p:nvPicPr>
            <p:cNvPr id="18" name="Изображение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43324" y="2095500"/>
              <a:ext cx="260603" cy="180975"/>
            </a:xfrm>
            <a:prstGeom prst="rect">
              <a:avLst/>
            </a:prstGeom>
          </p:spPr>
        </p:pic>
        <p:pic>
          <p:nvPicPr>
            <p:cNvPr id="19" name="Изображение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43325" y="2344658"/>
              <a:ext cx="260602" cy="180974"/>
            </a:xfrm>
            <a:prstGeom prst="rect">
              <a:avLst/>
            </a:prstGeom>
          </p:spPr>
        </p:pic>
      </p:grpSp>
      <p:pic>
        <p:nvPicPr>
          <p:cNvPr id="12" name="Picture 2" descr="C:\Users\filippov\Desktop\Untitled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69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1" descr="Depositphotos_30106485_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2" r="1716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52600" y="2438400"/>
            <a:ext cx="5638800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FFFF"/>
                </a:solidFill>
                <a:latin typeface="Calibri "/>
                <a:cs typeface="Arial"/>
              </a:rPr>
              <a:t>ПРИЛОЖЕНИЯ</a:t>
            </a:r>
            <a:endParaRPr lang="ru-RU" sz="4000" dirty="0">
              <a:solidFill>
                <a:srgbClr val="FFFFFF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13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1"/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06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7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9011" y="1600200"/>
            <a:ext cx="303671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иерархия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в структуре используется в управлении задачами, для рабочих отчетов, планерок, в правах доступа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можно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«перетащить» мышкой сотрудника из одного отдела в другой, поменять руководителей отделов, добавить новых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сотрудников</a:t>
            </a:r>
            <a:endParaRPr lang="ru-RU" sz="20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3"/>
          <a:srcRect r="1307" b="38272"/>
          <a:stretch/>
        </p:blipFill>
        <p:spPr>
          <a:xfrm>
            <a:off x="3677100" y="1752600"/>
            <a:ext cx="5016094" cy="2830753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89011" y="48553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Визуальная структура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9078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06725" y="520369"/>
            <a:ext cx="6758528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latin typeface="Calibri"/>
                <a:cs typeface="Calibri"/>
              </a:rPr>
              <a:t>Ваши данные – в безопасности</a:t>
            </a:r>
            <a:endParaRPr lang="ru-RU" sz="3200" b="1" dirty="0" smtClean="0">
              <a:latin typeface="Calibri"/>
              <a:cs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4710" y="2020656"/>
            <a:ext cx="4400404" cy="4054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Двухэтапная авторизация (</a:t>
            </a:r>
            <a:r>
              <a:rPr lang="en-US" sz="1600" b="0" dirty="0">
                <a:latin typeface="Calibri"/>
                <a:ea typeface="Calibri"/>
                <a:cs typeface="Calibri"/>
              </a:rPr>
              <a:t>OTP)</a:t>
            </a:r>
            <a:endParaRPr lang="ru-RU" sz="1600" b="0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Шифрованный обмен данными 256</a:t>
            </a:r>
            <a:r>
              <a:rPr lang="en-US" sz="1600" b="0" dirty="0" smtClean="0">
                <a:latin typeface="Calibri"/>
                <a:ea typeface="Calibri"/>
                <a:cs typeface="Calibri"/>
              </a:rPr>
              <a:t>bit (</a:t>
            </a:r>
            <a:r>
              <a:rPr lang="ru-RU" sz="1600" b="0" dirty="0" smtClean="0">
                <a:latin typeface="Calibri"/>
                <a:ea typeface="Calibri"/>
                <a:cs typeface="Calibri"/>
              </a:rPr>
              <a:t>с использованием </a:t>
            </a:r>
            <a:r>
              <a:rPr lang="ru-RU" sz="1600" b="0" dirty="0">
                <a:latin typeface="Calibri"/>
                <a:ea typeface="Calibri"/>
                <a:cs typeface="Calibri"/>
              </a:rPr>
              <a:t>сертификата </a:t>
            </a:r>
            <a:r>
              <a:rPr lang="ru-RU" sz="1600" b="0" dirty="0" smtClean="0">
                <a:latin typeface="Calibri"/>
                <a:ea typeface="Calibri"/>
                <a:cs typeface="Calibri"/>
              </a:rPr>
              <a:t>SSL)</a:t>
            </a:r>
            <a:endParaRPr lang="ru-RU" sz="1600" b="0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Сетевые экраны / фильтры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err="1">
                <a:latin typeface="Calibri"/>
                <a:ea typeface="Calibri"/>
                <a:cs typeface="Calibri"/>
              </a:rPr>
              <a:t>Проактивный</a:t>
            </a:r>
            <a:r>
              <a:rPr lang="ru-RU" sz="1600" b="0" dirty="0">
                <a:latin typeface="Calibri"/>
                <a:ea typeface="Calibri"/>
                <a:cs typeface="Calibri"/>
              </a:rPr>
              <a:t> фильтр (WAF - </a:t>
            </a:r>
            <a:r>
              <a:rPr lang="ru-RU" sz="1600" b="0" dirty="0" err="1">
                <a:latin typeface="Calibri"/>
                <a:ea typeface="Calibri"/>
                <a:cs typeface="Calibri"/>
              </a:rPr>
              <a:t>Web</a:t>
            </a:r>
            <a:r>
              <a:rPr lang="ru-RU" sz="1600" b="0" dirty="0">
                <a:latin typeface="Calibri"/>
                <a:ea typeface="Calibri"/>
                <a:cs typeface="Calibri"/>
              </a:rPr>
              <a:t> </a:t>
            </a:r>
            <a:r>
              <a:rPr lang="ru-RU" sz="1600" b="0" dirty="0" err="1">
                <a:latin typeface="Calibri"/>
                <a:ea typeface="Calibri"/>
                <a:cs typeface="Calibri"/>
              </a:rPr>
              <a:t>Application</a:t>
            </a:r>
            <a:r>
              <a:rPr lang="ru-RU" sz="1600" b="0" dirty="0">
                <a:latin typeface="Calibri"/>
                <a:ea typeface="Calibri"/>
                <a:cs typeface="Calibri"/>
              </a:rPr>
              <a:t> </a:t>
            </a:r>
            <a:r>
              <a:rPr lang="ru-RU" sz="1600" b="0" dirty="0" err="1">
                <a:latin typeface="Calibri"/>
                <a:ea typeface="Calibri"/>
                <a:cs typeface="Calibri"/>
              </a:rPr>
              <a:t>Firewal</a:t>
            </a:r>
            <a:r>
              <a:rPr lang="ru-RU" sz="1600" b="0" dirty="0" smtClean="0">
                <a:latin typeface="Calibri"/>
                <a:ea typeface="Calibri"/>
                <a:cs typeface="Calibri"/>
              </a:rPr>
              <a:t>)</a:t>
            </a:r>
            <a:endParaRPr lang="en-US" sz="1600" b="0" dirty="0" smtClean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Физическое </a:t>
            </a:r>
            <a:r>
              <a:rPr lang="ru-RU" sz="1600" b="0" dirty="0">
                <a:latin typeface="Calibri"/>
                <a:ea typeface="Calibri"/>
                <a:cs typeface="Calibri"/>
              </a:rPr>
              <a:t>разделение данных разных клиентов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Повышенная защита дата-центров (SAS 70 </a:t>
            </a:r>
            <a:r>
              <a:rPr lang="ru-RU" sz="1600" b="0" dirty="0" err="1">
                <a:latin typeface="Calibri"/>
                <a:ea typeface="Calibri"/>
                <a:cs typeface="Calibri"/>
              </a:rPr>
              <a:t>Type</a:t>
            </a:r>
            <a:r>
              <a:rPr lang="ru-RU" sz="1600" b="0" dirty="0">
                <a:latin typeface="Calibri"/>
                <a:ea typeface="Calibri"/>
                <a:cs typeface="Calibri"/>
              </a:rPr>
              <a:t> II)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Разграничение прав доступа пользователей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Ежедневное резервное </a:t>
            </a:r>
            <a:r>
              <a:rPr lang="ru-RU" sz="1600" b="0" dirty="0">
                <a:latin typeface="Calibri"/>
                <a:ea typeface="Calibri"/>
                <a:cs typeface="Calibri"/>
              </a:rPr>
              <a:t>копирование всех </a:t>
            </a:r>
            <a:r>
              <a:rPr lang="ru-RU" sz="1600" b="0" dirty="0" smtClean="0">
                <a:latin typeface="Calibri"/>
                <a:ea typeface="Calibri"/>
                <a:cs typeface="Calibri"/>
              </a:rPr>
              <a:t>данных</a:t>
            </a:r>
            <a:endParaRPr lang="ru-RU" sz="16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608" y="2058949"/>
            <a:ext cx="1485720" cy="2768842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7069667" y="1905000"/>
            <a:ext cx="1533331" cy="2945737"/>
            <a:chOff x="7286841" y="998798"/>
            <a:chExt cx="1533331" cy="2945737"/>
          </a:xfrm>
        </p:grpSpPr>
        <p:pic>
          <p:nvPicPr>
            <p:cNvPr id="18" name="Изображение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6841" y="998798"/>
              <a:ext cx="1533331" cy="2945737"/>
            </a:xfrm>
            <a:prstGeom prst="rect">
              <a:avLst/>
            </a:prstGeom>
          </p:spPr>
        </p:pic>
        <p:pic>
          <p:nvPicPr>
            <p:cNvPr id="19" name="Изображение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02600" y="1270076"/>
              <a:ext cx="1317858" cy="2342859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406725" y="1185920"/>
            <a:ext cx="8367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0" i="1" dirty="0" smtClean="0">
                <a:latin typeface="Calibri"/>
                <a:cs typeface="Calibri"/>
              </a:rPr>
              <a:t>Битрикс24 полностью соответствует </a:t>
            </a:r>
            <a:r>
              <a:rPr lang="ru-RU" sz="1400" b="0" i="1" dirty="0">
                <a:latin typeface="Calibri"/>
                <a:cs typeface="Calibri"/>
              </a:rPr>
              <a:t>российскому </a:t>
            </a:r>
            <a:r>
              <a:rPr lang="ru-RU" sz="1400" b="0" i="1" dirty="0" smtClean="0">
                <a:latin typeface="Calibri"/>
                <a:cs typeface="Calibri"/>
              </a:rPr>
              <a:t>законодательству</a:t>
            </a:r>
            <a:r>
              <a:rPr lang="en-US" sz="1400" b="0" i="1" dirty="0" smtClean="0">
                <a:latin typeface="Calibri"/>
                <a:cs typeface="Calibri"/>
              </a:rPr>
              <a:t>: </a:t>
            </a:r>
            <a:r>
              <a:rPr lang="ru-RU" sz="1400" b="0" i="1" dirty="0" smtClean="0">
                <a:latin typeface="Calibri"/>
                <a:cs typeface="Calibri"/>
              </a:rPr>
              <a:t>все </a:t>
            </a:r>
            <a:r>
              <a:rPr lang="ru-RU" sz="1400" b="0" i="1" dirty="0">
                <a:latin typeface="Calibri"/>
                <a:cs typeface="Calibri"/>
              </a:rPr>
              <a:t>персональные данные российских </a:t>
            </a:r>
            <a:r>
              <a:rPr lang="ru-RU" sz="1400" b="0" i="1" dirty="0" smtClean="0">
                <a:latin typeface="Calibri"/>
                <a:cs typeface="Calibri"/>
              </a:rPr>
              <a:t>пользователей расположены в дата-центрах в России</a:t>
            </a:r>
            <a:endParaRPr lang="ru-RU" sz="1400" b="0" i="1" dirty="0">
              <a:latin typeface="Calibri"/>
              <a:cs typeface="Calibri"/>
            </a:endParaRPr>
          </a:p>
        </p:txBody>
      </p:sp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28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04800" y="1981200"/>
            <a:ext cx="4379087" cy="3046919"/>
          </a:xfrm>
          <a:prstGeom prst="rect">
            <a:avLst/>
          </a:prstGeom>
          <a:noFill/>
        </p:spPr>
        <p:txBody>
          <a:bodyPr wrap="square" lIns="91372" tIns="45686" rIns="91372" bIns="45686" rtlCol="0">
            <a:spAutoFit/>
          </a:bodyPr>
          <a:lstStyle/>
          <a:p>
            <a:pPr marL="285750" indent="-285750" defTabSz="684916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rPr>
              <a:t>Саморегистрация</a:t>
            </a:r>
            <a:r>
              <a:rPr lang="ru-RU" sz="1800" b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rPr>
              <a:t> компаний с подтверждением</a:t>
            </a:r>
            <a:r>
              <a:rPr lang="en-US" sz="1800" b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rPr>
              <a:t>/</a:t>
            </a:r>
            <a:r>
              <a:rPr lang="ru-RU" sz="1800" b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rPr>
              <a:t>без подтверждения администратора</a:t>
            </a:r>
          </a:p>
          <a:p>
            <a:pPr marL="285750" indent="-285750" defTabSz="684916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rPr>
              <a:t>Приглашать могут все сотрудники</a:t>
            </a:r>
            <a:r>
              <a:rPr lang="en-US" sz="1800" b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rPr>
              <a:t>/</a:t>
            </a:r>
            <a:r>
              <a:rPr lang="ru-RU" sz="1800" b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rPr>
              <a:t>только администратор</a:t>
            </a:r>
          </a:p>
          <a:p>
            <a:pPr marL="285750" indent="-285750" defTabSz="684916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800" b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rPr>
              <a:t>Автоматическая регистрация без подтверждения, если указать домен организации</a:t>
            </a:r>
          </a:p>
          <a:p>
            <a:pPr marL="171314" indent="-171314" defTabSz="684916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ru-RU" sz="180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621" y="810696"/>
            <a:ext cx="5442768" cy="561690"/>
          </a:xfrm>
          <a:prstGeom prst="rect">
            <a:avLst/>
          </a:prstGeom>
          <a:noFill/>
        </p:spPr>
        <p:txBody>
          <a:bodyPr wrap="none" lIns="68546" tIns="34289" rIns="68546" bIns="34289" rtlCol="0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Calibri" panose="020F0502020204030204" pitchFamily="34" charset="0"/>
              </a:rPr>
              <a:t>Все для быстрой регистрации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760" y="1784350"/>
            <a:ext cx="3804256" cy="242570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 rotWithShape="1">
          <a:blip r:embed="rId3"/>
          <a:srcRect t="8366" r="509" b="1992"/>
          <a:stretch/>
        </p:blipFill>
        <p:spPr>
          <a:xfrm>
            <a:off x="4835536" y="1784350"/>
            <a:ext cx="3889373" cy="2934146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4"/>
          <a:srcRect l="-1" t="6172" r="2696"/>
          <a:stretch/>
        </p:blipFill>
        <p:spPr>
          <a:xfrm>
            <a:off x="4838703" y="1783024"/>
            <a:ext cx="3886198" cy="4090735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1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Изображение 12" descr="Photogenica_VMP354823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10714" b="2582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" y="622607"/>
            <a:ext cx="4995701" cy="5168593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147" y="1943077"/>
            <a:ext cx="45320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Весь комплект инструментов для работы вашей компании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Удобный, понятный, современный интерфейс </a:t>
            </a:r>
            <a:endParaRPr lang="ru-RU" sz="1600" b="0" dirty="0" smtClean="0"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Быстрое подключение – начать работать можно сразу после регистрации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Достаточно любого браузера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 smtClean="0">
                <a:latin typeface="Calibri"/>
                <a:ea typeface="Calibri"/>
                <a:cs typeface="Calibri"/>
              </a:rPr>
              <a:t>Не нужно устанавливать ПО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1600" b="0" dirty="0">
                <a:latin typeface="Calibri"/>
                <a:ea typeface="Calibri"/>
                <a:cs typeface="Calibri"/>
              </a:rPr>
              <a:t>Н</a:t>
            </a:r>
            <a:r>
              <a:rPr lang="ru-RU" sz="1600" b="0" dirty="0" smtClean="0">
                <a:latin typeface="Calibri"/>
                <a:ea typeface="Calibri"/>
                <a:cs typeface="Calibri"/>
              </a:rPr>
              <a:t>е нужно внедрять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/>
                <a:ea typeface="Calibri"/>
                <a:cs typeface="Calibri"/>
              </a:rPr>
              <a:t>1 2</a:t>
            </a:r>
            <a:r>
              <a:rPr lang="ru-RU" sz="1600" dirty="0" smtClean="0">
                <a:latin typeface="Calibri"/>
                <a:ea typeface="Calibri"/>
                <a:cs typeface="Calibri"/>
              </a:rPr>
              <a:t>00 000+ </a:t>
            </a:r>
            <a:r>
              <a:rPr lang="ru-RU" sz="1600" b="0" dirty="0" smtClean="0">
                <a:latin typeface="Calibri"/>
                <a:ea typeface="Calibri"/>
                <a:cs typeface="Calibri"/>
              </a:rPr>
              <a:t>компаний по всему миру уже работают в Битрикс24</a:t>
            </a:r>
            <a:endParaRPr lang="ru-RU" sz="1600" b="0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08149" y="889375"/>
            <a:ext cx="4706229" cy="952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9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Битрикс24 «в облаке»</a:t>
            </a:r>
          </a:p>
          <a:p>
            <a:pPr algn="l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Бесплатный и неограниченный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7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4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90532" y="1051369"/>
            <a:ext cx="1206608" cy="583876"/>
          </a:xfrm>
          <a:prstGeom prst="rect">
            <a:avLst/>
          </a:prstGeom>
          <a:noFill/>
        </p:spPr>
        <p:txBody>
          <a:bodyPr wrap="none" lIns="68546" tIns="34289" rIns="68546" bIns="34289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7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3200" dirty="0" smtClean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Цены</a:t>
            </a:r>
            <a:endParaRPr lang="ru-RU" sz="3200" dirty="0">
              <a:solidFill>
                <a:prstClr val="black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16" y="1752600"/>
            <a:ext cx="7239000" cy="4401312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78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04800" y="30355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«Битрикс24» в коробке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447800"/>
            <a:ext cx="60960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/>
                <a:ea typeface="Calibri"/>
                <a:cs typeface="Calibri"/>
              </a:rPr>
              <a:t>Размещение на собственном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сервере</a:t>
            </a:r>
            <a:r>
              <a:rPr lang="en-US" sz="2000" b="0" dirty="0" smtClean="0">
                <a:latin typeface="Calibri"/>
                <a:ea typeface="Calibri"/>
                <a:cs typeface="Calibri"/>
              </a:rPr>
              <a:t>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компании </a:t>
            </a:r>
            <a:endParaRPr lang="ru-RU" sz="2000" b="0" dirty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Собственные доработки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интерфейса и бизнес-логики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err="1" smtClean="0">
                <a:latin typeface="Calibri"/>
                <a:ea typeface="Calibri"/>
                <a:cs typeface="Calibri"/>
              </a:rPr>
              <a:t>Многодепартаментность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 </a:t>
            </a:r>
            <a:endParaRPr lang="ru-RU" sz="2000" b="0" dirty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Интеграция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с «1С:ЗУП»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err="1" smtClean="0">
                <a:latin typeface="Calibri"/>
                <a:ea typeface="Calibri"/>
                <a:cs typeface="Calibri"/>
              </a:rPr>
              <a:t>Active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 </a:t>
            </a:r>
            <a:r>
              <a:rPr lang="ru-RU" sz="2000" b="0" dirty="0" err="1">
                <a:latin typeface="Calibri"/>
                <a:ea typeface="Calibri"/>
                <a:cs typeface="Calibri"/>
              </a:rPr>
              <a:t>Directory</a:t>
            </a:r>
            <a:r>
              <a:rPr lang="ru-RU" sz="2000" b="0" dirty="0">
                <a:latin typeface="Calibri"/>
                <a:ea typeface="Calibri"/>
                <a:cs typeface="Calibri"/>
              </a:rPr>
              <a:t>/LDAP Интегратор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Коннектор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к MS </a:t>
            </a:r>
            <a:r>
              <a:rPr lang="ru-RU" sz="2000" b="0" dirty="0" err="1">
                <a:latin typeface="Calibri"/>
                <a:ea typeface="Calibri"/>
                <a:cs typeface="Calibri"/>
              </a:rPr>
              <a:t>Exchange</a:t>
            </a:r>
            <a:r>
              <a:rPr lang="ru-RU" sz="2000" b="0" dirty="0">
                <a:latin typeface="Calibri"/>
                <a:ea typeface="Calibri"/>
                <a:cs typeface="Calibri"/>
              </a:rPr>
              <a:t> </a:t>
            </a:r>
            <a:r>
              <a:rPr lang="ru-RU" sz="2000" b="0" dirty="0" err="1">
                <a:latin typeface="Calibri"/>
                <a:ea typeface="Calibri"/>
                <a:cs typeface="Calibri"/>
              </a:rPr>
              <a:t>Server</a:t>
            </a:r>
            <a:r>
              <a:rPr lang="ru-RU" sz="2000" b="0" dirty="0">
                <a:latin typeface="Calibri"/>
                <a:ea typeface="Calibri"/>
                <a:cs typeface="Calibri"/>
              </a:rPr>
              <a:t> 2007/2010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Коннектор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к MS </a:t>
            </a:r>
            <a:r>
              <a:rPr lang="ru-RU" sz="2000" b="0" dirty="0" err="1" smtClean="0">
                <a:latin typeface="Calibri"/>
                <a:ea typeface="Calibri"/>
                <a:cs typeface="Calibri"/>
              </a:rPr>
              <a:t>SharePoint</a:t>
            </a:r>
            <a:endParaRPr lang="ru-RU" sz="2000" b="0" dirty="0" smtClean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5DCCF6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Перенести данные из облачного «Битрикс24»</a:t>
            </a:r>
            <a:endParaRPr lang="ru-RU" sz="20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2"/>
          <a:srcRect l="16268"/>
          <a:stretch/>
        </p:blipFill>
        <p:spPr>
          <a:xfrm>
            <a:off x="5486400" y="4038601"/>
            <a:ext cx="4034342" cy="2819399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11" y="609600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66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370625" y="692696"/>
            <a:ext cx="7939397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/>
              </a:rPr>
              <a:t>Сколько стоит «Битрикс24» в коробке</a:t>
            </a: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cs typeface="Calibri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987176"/>
              </p:ext>
            </p:extLst>
          </p:nvPr>
        </p:nvGraphicFramePr>
        <p:xfrm>
          <a:off x="2878088" y="2564904"/>
          <a:ext cx="4934272" cy="2592287"/>
        </p:xfrm>
        <a:graphic>
          <a:graphicData uri="http://schemas.openxmlformats.org/drawingml/2006/table">
            <a:tbl>
              <a:tblPr/>
              <a:tblGrid>
                <a:gridCol w="2955909"/>
                <a:gridCol w="1978363"/>
              </a:tblGrid>
              <a:tr h="8586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Корпоративный портал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219 500 р.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586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Холдинг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549 500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р.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5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Пользователь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в поставке, каждый следующий)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1 500 р.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057400"/>
            <a:ext cx="2368383" cy="2332857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52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Купоны </a:t>
            </a:r>
            <a:r>
              <a:rPr lang="ru-RU" sz="3200" dirty="0" err="1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Битрикс</a:t>
            </a:r>
            <a:endParaRPr lang="ru-RU" sz="3200" dirty="0">
              <a:solidFill>
                <a:srgbClr val="000000"/>
              </a:solidFill>
              <a:latin typeface="Calibri "/>
              <a:ea typeface="Calibri Light" charset="0"/>
              <a:cs typeface="Calibri Light" charset="0"/>
            </a:endParaRPr>
          </a:p>
        </p:txBody>
      </p:sp>
      <p:pic>
        <p:nvPicPr>
          <p:cNvPr id="7" name="Изображение 6" descr="Снимок экрана 2013-12-01 в 16.48.4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67969"/>
            <a:ext cx="3505305" cy="2348610"/>
          </a:xfrm>
          <a:prstGeom prst="rect">
            <a:avLst/>
          </a:prstGeom>
        </p:spPr>
      </p:pic>
      <p:pic>
        <p:nvPicPr>
          <p:cNvPr id="9" name="Изображение 8" descr="Снимок экрана 2013-12-01 в 16.48.23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"/>
          <a:stretch/>
        </p:blipFill>
        <p:spPr>
          <a:xfrm>
            <a:off x="457200" y="1371600"/>
            <a:ext cx="3505305" cy="219636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267200" y="1295400"/>
            <a:ext cx="4343401" cy="1713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en-US" sz="4000" b="0" dirty="0" err="1" smtClean="0">
                <a:latin typeface="Calibri "/>
                <a:ea typeface="Calibri"/>
                <a:cs typeface="Calibri Light"/>
              </a:rPr>
              <a:t>neobigsize</a:t>
            </a:r>
            <a:endParaRPr lang="ru-RU" sz="4000" b="0" dirty="0" smtClean="0">
              <a:latin typeface="Calibri "/>
              <a:ea typeface="Calibri"/>
              <a:cs typeface="Calibri Light"/>
            </a:endParaRPr>
          </a:p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ru-RU" sz="1900" b="0" dirty="0" smtClean="0">
                <a:latin typeface="Calibri "/>
                <a:ea typeface="Calibri"/>
                <a:cs typeface="Calibri Light"/>
              </a:rPr>
              <a:t>Дополнительно 5 ГБ свободного места на жестком диске на 6 месяцев</a:t>
            </a:r>
            <a:endParaRPr lang="ru-RU" sz="1900" b="0" dirty="0">
              <a:latin typeface="Calibri "/>
              <a:ea typeface="Calibri"/>
              <a:cs typeface="Calibri Light"/>
            </a:endParaRPr>
          </a:p>
        </p:txBody>
      </p:sp>
      <p:pic>
        <p:nvPicPr>
          <p:cNvPr id="10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67200" y="3429000"/>
            <a:ext cx="4343401" cy="14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en-US" sz="4000" b="0" dirty="0" err="1" smtClean="0">
                <a:latin typeface="Calibri "/>
                <a:ea typeface="Calibri"/>
                <a:cs typeface="Calibri Light"/>
              </a:rPr>
              <a:t>neoaddusers</a:t>
            </a:r>
            <a:endParaRPr lang="ru-RU" sz="4000" b="0" dirty="0" smtClean="0">
              <a:latin typeface="Calibri "/>
              <a:ea typeface="Calibri"/>
              <a:cs typeface="Calibri Light"/>
            </a:endParaRPr>
          </a:p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ru-RU" sz="1900" b="0" dirty="0" smtClean="0">
                <a:latin typeface="Calibri "/>
                <a:ea typeface="Calibri"/>
                <a:cs typeface="Calibri Light"/>
              </a:rPr>
              <a:t>Дополнительно 12 пользователей на 6 месяцев </a:t>
            </a:r>
            <a:endParaRPr lang="ru-RU" sz="1900" b="0" dirty="0">
              <a:latin typeface="Calibri "/>
              <a:ea typeface="Calibr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0377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2192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rgbClr val="F72272"/>
              </a:gs>
              <a:gs pos="16000">
                <a:srgbClr val="FF363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6986" y="2654774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+mn-lt"/>
              </a:rPr>
              <a:t>СПАСИБО ЗА ВНИМАНИЕ!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+mn-lt"/>
              </a:rPr>
              <a:t>ВОПРОСЫ?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66886" y="3810000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1219200"/>
            <a:ext cx="1187450" cy="71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28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11" descr="5886574_prin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r="24970" b="-3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371600" y="3075057"/>
            <a:ext cx="6476999" cy="707886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Calibri "/>
                <a:cs typeface="Arial"/>
              </a:rPr>
              <a:t>Рабочее пространство</a:t>
            </a:r>
            <a:endParaRPr lang="ru-RU" sz="40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2051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90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52231</TotalTime>
  <Words>2633</Words>
  <Application>Microsoft Office PowerPoint</Application>
  <PresentationFormat>Экран (4:3)</PresentationFormat>
  <Paragraphs>488</Paragraphs>
  <Slides>87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87</vt:i4>
      </vt:variant>
    </vt:vector>
  </HeadingPairs>
  <TitlesOfParts>
    <vt:vector size="96" baseType="lpstr">
      <vt:lpstr>Arial</vt:lpstr>
      <vt:lpstr>Calibri</vt:lpstr>
      <vt:lpstr>Calibri </vt:lpstr>
      <vt:lpstr>Calibri Light</vt:lpstr>
      <vt:lpstr>Wingdings</vt:lpstr>
      <vt:lpstr>Default Design</vt:lpstr>
      <vt:lpstr>Тема Office</vt:lpstr>
      <vt:lpstr>1_Тема Office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подключить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Bitrix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Битрикс: Управление сайтом</dc:title>
  <dc:creator>Natalia Grikhina</dc:creator>
  <cp:lastModifiedBy>Игорь Юшин</cp:lastModifiedBy>
  <cp:revision>1793</cp:revision>
  <dcterms:created xsi:type="dcterms:W3CDTF">2004-09-13T11:38:15Z</dcterms:created>
  <dcterms:modified xsi:type="dcterms:W3CDTF">2016-10-25T12:14:27Z</dcterms:modified>
</cp:coreProperties>
</file>