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19"/>
  </p:notesMasterIdLst>
  <p:handoutMasterIdLst>
    <p:handoutMasterId r:id="rId20"/>
  </p:handoutMasterIdLst>
  <p:sldIdLst>
    <p:sldId id="999" r:id="rId3"/>
    <p:sldId id="995" r:id="rId4"/>
    <p:sldId id="1002" r:id="rId5"/>
    <p:sldId id="1003" r:id="rId6"/>
    <p:sldId id="1005" r:id="rId7"/>
    <p:sldId id="1001" r:id="rId8"/>
    <p:sldId id="1004" r:id="rId9"/>
    <p:sldId id="1006" r:id="rId10"/>
    <p:sldId id="1007" r:id="rId11"/>
    <p:sldId id="1008" r:id="rId12"/>
    <p:sldId id="1009" r:id="rId13"/>
    <p:sldId id="1016" r:id="rId14"/>
    <p:sldId id="1013" r:id="rId15"/>
    <p:sldId id="1014" r:id="rId16"/>
    <p:sldId id="1010" r:id="rId17"/>
    <p:sldId id="1000" r:id="rId18"/>
  </p:sldIdLst>
  <p:sldSz cx="9144000" cy="6858000" type="screen4x3"/>
  <p:notesSz cx="6834188" cy="9979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6DD1F6-542F-4F67-BA37-AC4F1DE94BCD}">
          <p14:sldIdLst>
            <p14:sldId id="999"/>
            <p14:sldId id="995"/>
            <p14:sldId id="1002"/>
            <p14:sldId id="1003"/>
            <p14:sldId id="1005"/>
            <p14:sldId id="1001"/>
            <p14:sldId id="1004"/>
            <p14:sldId id="1006"/>
            <p14:sldId id="1007"/>
            <p14:sldId id="1008"/>
            <p14:sldId id="1009"/>
            <p14:sldId id="1016"/>
            <p14:sldId id="1013"/>
            <p14:sldId id="1014"/>
            <p14:sldId id="1010"/>
            <p14:sldId id="10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3">
          <p15:clr>
            <a:srgbClr val="A4A3A4"/>
          </p15:clr>
        </p15:guide>
        <p15:guide id="2" pos="215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9999"/>
    <a:srgbClr val="C4CEC8"/>
    <a:srgbClr val="0066CC"/>
    <a:srgbClr val="FF66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2" autoAdjust="0"/>
    <p:restoredTop sz="83566" autoAdjust="0"/>
  </p:normalViewPr>
  <p:slideViewPr>
    <p:cSldViewPr>
      <p:cViewPr varScale="1">
        <p:scale>
          <a:sx n="63" d="100"/>
          <a:sy n="63" d="100"/>
        </p:scale>
        <p:origin x="15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26"/>
    </p:cViewPr>
  </p:sorterViewPr>
  <p:notesViewPr>
    <p:cSldViewPr>
      <p:cViewPr varScale="1">
        <p:scale>
          <a:sx n="49" d="100"/>
          <a:sy n="49" d="100"/>
        </p:scale>
        <p:origin x="-2688" y="-77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71125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r">
              <a:defRPr sz="1300"/>
            </a:lvl1pPr>
          </a:lstStyle>
          <a:p>
            <a:fld id="{CC3A6E1C-6F36-4403-ABB0-A093110856CA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71125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r">
              <a:defRPr sz="1300"/>
            </a:lvl1pPr>
          </a:lstStyle>
          <a:p>
            <a:fld id="{AB7BC793-B69D-4E60-84BD-02D0A01F1C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88412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71125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r">
              <a:defRPr sz="1300"/>
            </a:lvl1pPr>
          </a:lstStyle>
          <a:p>
            <a:fld id="{0D502447-CCF9-41A8-9378-1895FD3B14DD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9300"/>
            <a:ext cx="4989512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64" tIns="48032" rIns="96064" bIns="4803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3419" y="4740037"/>
            <a:ext cx="5467350" cy="4490561"/>
          </a:xfrm>
          <a:prstGeom prst="rect">
            <a:avLst/>
          </a:prstGeom>
        </p:spPr>
        <p:txBody>
          <a:bodyPr vert="horz" lIns="96064" tIns="48032" rIns="96064" bIns="480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71125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r">
              <a:defRPr sz="1300"/>
            </a:lvl1pPr>
          </a:lstStyle>
          <a:p>
            <a:fld id="{8D1DCC1B-CACF-457B-A39E-59A07B83F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04960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143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046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348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65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567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72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64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2D6C-C2E8-4CE6-88D6-D7CFD66C5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75902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>
                <a:latin typeface="Calibri"/>
              </a:defRPr>
            </a:lvl4pPr>
            <a:lvl5pPr>
              <a:defRPr>
                <a:latin typeface="Calibri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0EE9-EF70-4606-AB25-958206C34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536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48891-E7CB-41AE-A081-4CB6AA8D2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95730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5896" y="903291"/>
            <a:ext cx="4383087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latin typeface="Calibri"/>
              </a:defRPr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1375" y="903291"/>
            <a:ext cx="4384675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latin typeface="Calibri"/>
              </a:defRPr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53AD5-3CF8-441D-8D68-00C30D7A0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9257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latin typeface="Calibri"/>
              </a:defRPr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latin typeface="Calibri"/>
              </a:defRPr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67B08-672E-4001-84DF-044CDD700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09376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3FB3E-13AE-48BD-98EE-D2E26B5EF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79978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335E6-C6DD-4F84-94E7-35DBB51B2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82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>
                <a:latin typeface="Calibri"/>
              </a:defRPr>
            </a:lvl4pPr>
            <a:lvl5pPr>
              <a:defRPr sz="2000">
                <a:latin typeface="Calibri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7F753-5C38-4529-A304-13A04B174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974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116633"/>
            <a:ext cx="8229600" cy="70609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Заголовок слайда</a:t>
            </a:r>
            <a:r>
              <a:rPr lang="en-US" dirty="0" smtClean="0"/>
              <a:t>	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75252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BD6F1-8DA5-40B6-A532-F41E1722F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8116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4pPr>
              <a:defRPr>
                <a:latin typeface="Calibri"/>
              </a:defRPr>
            </a:lvl4pPr>
            <a:lvl5pPr>
              <a:defRPr>
                <a:latin typeface="Calibri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84525-06AE-4338-9AA0-85CDB2E70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4463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7200" y="87313"/>
            <a:ext cx="2228850" cy="62642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888" y="87313"/>
            <a:ext cx="6538912" cy="6264275"/>
          </a:xfrm>
        </p:spPr>
        <p:txBody>
          <a:bodyPr vert="eaVert"/>
          <a:lstStyle>
            <a:lvl4pPr>
              <a:defRPr>
                <a:latin typeface="Calibri"/>
              </a:defRPr>
            </a:lvl4pPr>
            <a:lvl5pPr>
              <a:defRPr>
                <a:latin typeface="Calibri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D0283-3E5E-4195-883B-36B45A4B9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42129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5300" y="87313"/>
            <a:ext cx="5024438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5888" y="903291"/>
            <a:ext cx="8920162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307388" y="6489492"/>
            <a:ext cx="836612" cy="338554"/>
          </a:xfrm>
          <a:prstGeom prst="rect">
            <a:avLst/>
          </a:prstGeom>
          <a:solidFill>
            <a:srgbClr val="FF0000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0577" y="6457890"/>
            <a:ext cx="8334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2000">
                <a:solidFill>
                  <a:srgbClr val="FFFF00"/>
                </a:solidFill>
                <a:latin typeface="+mj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DADDC9-D846-4ACC-9A3F-6F607800D61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171459" y="141297"/>
            <a:ext cx="847725" cy="504825"/>
            <a:chOff x="251" y="212"/>
            <a:chExt cx="850" cy="506"/>
          </a:xfrm>
        </p:grpSpPr>
        <p:sp>
          <p:nvSpPr>
            <p:cNvPr id="2055" name="Freeform 7"/>
            <p:cNvSpPr>
              <a:spLocks/>
            </p:cNvSpPr>
            <p:nvPr userDrawn="1"/>
          </p:nvSpPr>
          <p:spPr bwMode="auto">
            <a:xfrm>
              <a:off x="300" y="212"/>
              <a:ext cx="121" cy="376"/>
            </a:xfrm>
            <a:custGeom>
              <a:avLst/>
              <a:gdLst/>
              <a:ahLst/>
              <a:cxnLst>
                <a:cxn ang="0">
                  <a:pos x="120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68" y="50"/>
                </a:cxn>
                <a:cxn ang="0">
                  <a:pos x="71" y="376"/>
                </a:cxn>
                <a:cxn ang="0">
                  <a:pos x="120" y="376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20" y="0"/>
                </a:cxn>
              </a:cxnLst>
              <a:rect l="0" t="0" r="r" b="b"/>
              <a:pathLst>
                <a:path w="120" h="376">
                  <a:moveTo>
                    <a:pt x="120" y="0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68" y="50"/>
                  </a:lnTo>
                  <a:lnTo>
                    <a:pt x="71" y="376"/>
                  </a:lnTo>
                  <a:lnTo>
                    <a:pt x="120" y="376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6" name="Freeform 8"/>
            <p:cNvSpPr>
              <a:spLocks/>
            </p:cNvSpPr>
            <p:nvPr userDrawn="1"/>
          </p:nvSpPr>
          <p:spPr bwMode="auto">
            <a:xfrm>
              <a:off x="251" y="290"/>
              <a:ext cx="100" cy="298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50" y="50"/>
                </a:cxn>
                <a:cxn ang="0">
                  <a:pos x="50" y="298"/>
                </a:cxn>
                <a:cxn ang="0">
                  <a:pos x="100" y="298"/>
                </a:cxn>
                <a:cxn ang="0">
                  <a:pos x="97" y="0"/>
                </a:cxn>
                <a:cxn ang="0">
                  <a:pos x="97" y="0"/>
                </a:cxn>
                <a:cxn ang="0">
                  <a:pos x="97" y="0"/>
                </a:cxn>
              </a:cxnLst>
              <a:rect l="0" t="0" r="r" b="b"/>
              <a:pathLst>
                <a:path w="100" h="298">
                  <a:moveTo>
                    <a:pt x="97" y="0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50" y="50"/>
                  </a:lnTo>
                  <a:lnTo>
                    <a:pt x="50" y="298"/>
                  </a:lnTo>
                  <a:lnTo>
                    <a:pt x="100" y="298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7" name="Freeform 9"/>
            <p:cNvSpPr>
              <a:spLocks/>
            </p:cNvSpPr>
            <p:nvPr userDrawn="1"/>
          </p:nvSpPr>
          <p:spPr bwMode="auto">
            <a:xfrm>
              <a:off x="471" y="212"/>
              <a:ext cx="624" cy="371"/>
            </a:xfrm>
            <a:custGeom>
              <a:avLst/>
              <a:gdLst/>
              <a:ahLst/>
              <a:cxnLst>
                <a:cxn ang="0">
                  <a:pos x="264" y="157"/>
                </a:cxn>
                <a:cxn ang="0">
                  <a:pos x="77" y="157"/>
                </a:cxn>
                <a:cxn ang="0">
                  <a:pos x="0" y="82"/>
                </a:cxn>
                <a:cxn ang="0">
                  <a:pos x="77" y="0"/>
                </a:cxn>
                <a:cxn ang="0">
                  <a:pos x="156" y="82"/>
                </a:cxn>
                <a:cxn ang="0">
                  <a:pos x="135" y="82"/>
                </a:cxn>
                <a:cxn ang="0">
                  <a:pos x="77" y="22"/>
                </a:cxn>
                <a:cxn ang="0">
                  <a:pos x="20" y="82"/>
                </a:cxn>
                <a:cxn ang="0">
                  <a:pos x="77" y="136"/>
                </a:cxn>
                <a:cxn ang="0">
                  <a:pos x="264" y="136"/>
                </a:cxn>
                <a:cxn ang="0">
                  <a:pos x="264" y="157"/>
                </a:cxn>
                <a:cxn ang="0">
                  <a:pos x="264" y="157"/>
                </a:cxn>
              </a:cxnLst>
              <a:rect l="0" t="0" r="r" b="b"/>
              <a:pathLst>
                <a:path w="264" h="157">
                  <a:moveTo>
                    <a:pt x="264" y="157"/>
                  </a:moveTo>
                  <a:cubicBezTo>
                    <a:pt x="77" y="157"/>
                    <a:pt x="77" y="157"/>
                    <a:pt x="77" y="157"/>
                  </a:cubicBezTo>
                  <a:cubicBezTo>
                    <a:pt x="35" y="157"/>
                    <a:pt x="0" y="124"/>
                    <a:pt x="0" y="82"/>
                  </a:cubicBezTo>
                  <a:cubicBezTo>
                    <a:pt x="0" y="39"/>
                    <a:pt x="33" y="0"/>
                    <a:pt x="77" y="0"/>
                  </a:cubicBezTo>
                  <a:cubicBezTo>
                    <a:pt x="122" y="0"/>
                    <a:pt x="156" y="36"/>
                    <a:pt x="156" y="82"/>
                  </a:cubicBezTo>
                  <a:cubicBezTo>
                    <a:pt x="135" y="82"/>
                    <a:pt x="135" y="82"/>
                    <a:pt x="135" y="82"/>
                  </a:cubicBezTo>
                  <a:cubicBezTo>
                    <a:pt x="134" y="51"/>
                    <a:pt x="113" y="21"/>
                    <a:pt x="77" y="22"/>
                  </a:cubicBezTo>
                  <a:cubicBezTo>
                    <a:pt x="41" y="22"/>
                    <a:pt x="20" y="52"/>
                    <a:pt x="20" y="82"/>
                  </a:cubicBezTo>
                  <a:cubicBezTo>
                    <a:pt x="20" y="108"/>
                    <a:pt x="45" y="136"/>
                    <a:pt x="77" y="136"/>
                  </a:cubicBezTo>
                  <a:cubicBezTo>
                    <a:pt x="264" y="136"/>
                    <a:pt x="264" y="136"/>
                    <a:pt x="264" y="136"/>
                  </a:cubicBezTo>
                  <a:cubicBezTo>
                    <a:pt x="264" y="157"/>
                    <a:pt x="264" y="157"/>
                    <a:pt x="264" y="157"/>
                  </a:cubicBezTo>
                  <a:cubicBezTo>
                    <a:pt x="264" y="157"/>
                    <a:pt x="264" y="157"/>
                    <a:pt x="264" y="157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8" name="Freeform 10"/>
            <p:cNvSpPr>
              <a:spLocks/>
            </p:cNvSpPr>
            <p:nvPr userDrawn="1"/>
          </p:nvSpPr>
          <p:spPr bwMode="auto">
            <a:xfrm>
              <a:off x="547" y="290"/>
              <a:ext cx="548" cy="215"/>
            </a:xfrm>
            <a:custGeom>
              <a:avLst/>
              <a:gdLst/>
              <a:ahLst/>
              <a:cxnLst>
                <a:cxn ang="0">
                  <a:pos x="232" y="91"/>
                </a:cxn>
                <a:cxn ang="0">
                  <a:pos x="45" y="91"/>
                </a:cxn>
                <a:cxn ang="0">
                  <a:pos x="1" y="46"/>
                </a:cxn>
                <a:cxn ang="0">
                  <a:pos x="45" y="0"/>
                </a:cxn>
                <a:cxn ang="0">
                  <a:pos x="90" y="49"/>
                </a:cxn>
                <a:cxn ang="0">
                  <a:pos x="69" y="49"/>
                </a:cxn>
                <a:cxn ang="0">
                  <a:pos x="45" y="22"/>
                </a:cxn>
                <a:cxn ang="0">
                  <a:pos x="21" y="49"/>
                </a:cxn>
                <a:cxn ang="0">
                  <a:pos x="45" y="70"/>
                </a:cxn>
                <a:cxn ang="0">
                  <a:pos x="232" y="70"/>
                </a:cxn>
                <a:cxn ang="0">
                  <a:pos x="232" y="91"/>
                </a:cxn>
                <a:cxn ang="0">
                  <a:pos x="232" y="91"/>
                </a:cxn>
              </a:cxnLst>
              <a:rect l="0" t="0" r="r" b="b"/>
              <a:pathLst>
                <a:path w="232" h="91">
                  <a:moveTo>
                    <a:pt x="232" y="91"/>
                  </a:moveTo>
                  <a:cubicBezTo>
                    <a:pt x="45" y="91"/>
                    <a:pt x="45" y="91"/>
                    <a:pt x="45" y="91"/>
                  </a:cubicBezTo>
                  <a:cubicBezTo>
                    <a:pt x="21" y="91"/>
                    <a:pt x="1" y="71"/>
                    <a:pt x="1" y="46"/>
                  </a:cubicBezTo>
                  <a:cubicBezTo>
                    <a:pt x="0" y="21"/>
                    <a:pt x="20" y="0"/>
                    <a:pt x="45" y="0"/>
                  </a:cubicBezTo>
                  <a:cubicBezTo>
                    <a:pt x="69" y="0"/>
                    <a:pt x="90" y="22"/>
                    <a:pt x="90" y="49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9" y="34"/>
                    <a:pt x="60" y="22"/>
                    <a:pt x="45" y="22"/>
                  </a:cubicBezTo>
                  <a:cubicBezTo>
                    <a:pt x="31" y="22"/>
                    <a:pt x="21" y="34"/>
                    <a:pt x="21" y="49"/>
                  </a:cubicBezTo>
                  <a:cubicBezTo>
                    <a:pt x="21" y="61"/>
                    <a:pt x="33" y="70"/>
                    <a:pt x="45" y="70"/>
                  </a:cubicBezTo>
                  <a:cubicBezTo>
                    <a:pt x="232" y="70"/>
                    <a:pt x="232" y="70"/>
                    <a:pt x="232" y="70"/>
                  </a:cubicBezTo>
                  <a:cubicBezTo>
                    <a:pt x="232" y="91"/>
                    <a:pt x="232" y="91"/>
                    <a:pt x="232" y="91"/>
                  </a:cubicBezTo>
                  <a:cubicBezTo>
                    <a:pt x="232" y="91"/>
                    <a:pt x="232" y="91"/>
                    <a:pt x="232" y="91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9" name="Freeform 11"/>
            <p:cNvSpPr>
              <a:spLocks noEditPoints="1"/>
            </p:cNvSpPr>
            <p:nvPr userDrawn="1"/>
          </p:nvSpPr>
          <p:spPr bwMode="auto">
            <a:xfrm>
              <a:off x="913" y="230"/>
              <a:ext cx="62" cy="65"/>
            </a:xfrm>
            <a:custGeom>
              <a:avLst/>
              <a:gdLst/>
              <a:ahLst/>
              <a:cxnLst>
                <a:cxn ang="0">
                  <a:pos x="11" y="8"/>
                </a:cxn>
                <a:cxn ang="0">
                  <a:pos x="14" y="8"/>
                </a:cxn>
                <a:cxn ang="0">
                  <a:pos x="17" y="10"/>
                </a:cxn>
                <a:cxn ang="0">
                  <a:pos x="14" y="12"/>
                </a:cxn>
                <a:cxn ang="0">
                  <a:pos x="11" y="12"/>
                </a:cxn>
                <a:cxn ang="0">
                  <a:pos x="11" y="8"/>
                </a:cxn>
                <a:cxn ang="0">
                  <a:pos x="11" y="8"/>
                </a:cxn>
                <a:cxn ang="0">
                  <a:pos x="9" y="20"/>
                </a:cxn>
                <a:cxn ang="0">
                  <a:pos x="11" y="20"/>
                </a:cxn>
                <a:cxn ang="0">
                  <a:pos x="11" y="14"/>
                </a:cxn>
                <a:cxn ang="0">
                  <a:pos x="13" y="14"/>
                </a:cxn>
                <a:cxn ang="0">
                  <a:pos x="16" y="17"/>
                </a:cxn>
                <a:cxn ang="0">
                  <a:pos x="17" y="20"/>
                </a:cxn>
                <a:cxn ang="0">
                  <a:pos x="19" y="20"/>
                </a:cxn>
                <a:cxn ang="0">
                  <a:pos x="19" y="17"/>
                </a:cxn>
                <a:cxn ang="0">
                  <a:pos x="17" y="13"/>
                </a:cxn>
                <a:cxn ang="0">
                  <a:pos x="17" y="13"/>
                </a:cxn>
                <a:cxn ang="0">
                  <a:pos x="19" y="10"/>
                </a:cxn>
                <a:cxn ang="0">
                  <a:pos x="15" y="6"/>
                </a:cxn>
                <a:cxn ang="0">
                  <a:pos x="9" y="6"/>
                </a:cxn>
                <a:cxn ang="0">
                  <a:pos x="9" y="20"/>
                </a:cxn>
                <a:cxn ang="0">
                  <a:pos x="9" y="20"/>
                </a:cxn>
                <a:cxn ang="0">
                  <a:pos x="2" y="13"/>
                </a:cxn>
                <a:cxn ang="0">
                  <a:pos x="13" y="2"/>
                </a:cxn>
                <a:cxn ang="0">
                  <a:pos x="25" y="13"/>
                </a:cxn>
                <a:cxn ang="0">
                  <a:pos x="13" y="25"/>
                </a:cxn>
                <a:cxn ang="0">
                  <a:pos x="2" y="13"/>
                </a:cxn>
                <a:cxn ang="0">
                  <a:pos x="2" y="13"/>
                </a:cxn>
                <a:cxn ang="0">
                  <a:pos x="2" y="13"/>
                </a:cxn>
                <a:cxn ang="0">
                  <a:pos x="0" y="13"/>
                </a:cxn>
                <a:cxn ang="0">
                  <a:pos x="13" y="27"/>
                </a:cxn>
                <a:cxn ang="0">
                  <a:pos x="27" y="13"/>
                </a:cxn>
                <a:cxn ang="0">
                  <a:pos x="13" y="0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0" y="13"/>
                </a:cxn>
              </a:cxnLst>
              <a:rect l="0" t="0" r="r" b="b"/>
              <a:pathLst>
                <a:path w="27" h="27">
                  <a:moveTo>
                    <a:pt x="11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5" y="8"/>
                    <a:pt x="17" y="9"/>
                    <a:pt x="17" y="10"/>
                  </a:cubicBezTo>
                  <a:cubicBezTo>
                    <a:pt x="17" y="11"/>
                    <a:pt x="16" y="12"/>
                    <a:pt x="14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lose/>
                  <a:moveTo>
                    <a:pt x="9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6" y="14"/>
                    <a:pt x="16" y="16"/>
                    <a:pt x="16" y="17"/>
                  </a:cubicBezTo>
                  <a:cubicBezTo>
                    <a:pt x="16" y="19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9"/>
                    <a:pt x="19" y="19"/>
                    <a:pt x="19" y="17"/>
                  </a:cubicBezTo>
                  <a:cubicBezTo>
                    <a:pt x="19" y="15"/>
                    <a:pt x="18" y="14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9" y="13"/>
                    <a:pt x="19" y="11"/>
                    <a:pt x="19" y="10"/>
                  </a:cubicBezTo>
                  <a:cubicBezTo>
                    <a:pt x="19" y="7"/>
                    <a:pt x="16" y="6"/>
                    <a:pt x="15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lose/>
                  <a:moveTo>
                    <a:pt x="2" y="13"/>
                  </a:moveTo>
                  <a:cubicBezTo>
                    <a:pt x="2" y="7"/>
                    <a:pt x="7" y="2"/>
                    <a:pt x="13" y="2"/>
                  </a:cubicBezTo>
                  <a:cubicBezTo>
                    <a:pt x="20" y="2"/>
                    <a:pt x="25" y="7"/>
                    <a:pt x="25" y="13"/>
                  </a:cubicBezTo>
                  <a:cubicBezTo>
                    <a:pt x="25" y="20"/>
                    <a:pt x="20" y="25"/>
                    <a:pt x="13" y="25"/>
                  </a:cubicBezTo>
                  <a:cubicBezTo>
                    <a:pt x="7" y="25"/>
                    <a:pt x="2" y="20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lose/>
                  <a:moveTo>
                    <a:pt x="0" y="13"/>
                  </a:moveTo>
                  <a:cubicBezTo>
                    <a:pt x="0" y="21"/>
                    <a:pt x="6" y="27"/>
                    <a:pt x="13" y="27"/>
                  </a:cubicBezTo>
                  <a:cubicBezTo>
                    <a:pt x="21" y="27"/>
                    <a:pt x="27" y="21"/>
                    <a:pt x="27" y="13"/>
                  </a:cubicBezTo>
                  <a:cubicBezTo>
                    <a:pt x="27" y="6"/>
                    <a:pt x="21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0" name="Freeform 12"/>
            <p:cNvSpPr>
              <a:spLocks noEditPoints="1"/>
            </p:cNvSpPr>
            <p:nvPr userDrawn="1"/>
          </p:nvSpPr>
          <p:spPr bwMode="auto">
            <a:xfrm>
              <a:off x="300" y="623"/>
              <a:ext cx="107" cy="92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11" y="19"/>
                </a:cxn>
                <a:cxn ang="0">
                  <a:pos x="18" y="11"/>
                </a:cxn>
                <a:cxn ang="0">
                  <a:pos x="18" y="26"/>
                </a:cxn>
                <a:cxn ang="0">
                  <a:pos x="18" y="26"/>
                </a:cxn>
                <a:cxn ang="0">
                  <a:pos x="27" y="11"/>
                </a:cxn>
                <a:cxn ang="0">
                  <a:pos x="35" y="19"/>
                </a:cxn>
                <a:cxn ang="0">
                  <a:pos x="27" y="26"/>
                </a:cxn>
                <a:cxn ang="0">
                  <a:pos x="27" y="11"/>
                </a:cxn>
                <a:cxn ang="0">
                  <a:pos x="27" y="11"/>
                </a:cxn>
                <a:cxn ang="0">
                  <a:pos x="18" y="39"/>
                </a:cxn>
                <a:cxn ang="0">
                  <a:pos x="28" y="39"/>
                </a:cxn>
                <a:cxn ang="0">
                  <a:pos x="28" y="33"/>
                </a:cxn>
                <a:cxn ang="0">
                  <a:pos x="45" y="19"/>
                </a:cxn>
                <a:cxn ang="0">
                  <a:pos x="28" y="4"/>
                </a:cxn>
                <a:cxn ang="0">
                  <a:pos x="28" y="0"/>
                </a:cxn>
                <a:cxn ang="0">
                  <a:pos x="18" y="0"/>
                </a:cxn>
                <a:cxn ang="0">
                  <a:pos x="18" y="4"/>
                </a:cxn>
                <a:cxn ang="0">
                  <a:pos x="0" y="19"/>
                </a:cxn>
                <a:cxn ang="0">
                  <a:pos x="18" y="33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45" h="39">
                  <a:moveTo>
                    <a:pt x="18" y="26"/>
                  </a:moveTo>
                  <a:cubicBezTo>
                    <a:pt x="16" y="26"/>
                    <a:pt x="11" y="25"/>
                    <a:pt x="11" y="19"/>
                  </a:cubicBezTo>
                  <a:cubicBezTo>
                    <a:pt x="11" y="12"/>
                    <a:pt x="16" y="11"/>
                    <a:pt x="18" y="11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lose/>
                  <a:moveTo>
                    <a:pt x="27" y="11"/>
                  </a:moveTo>
                  <a:cubicBezTo>
                    <a:pt x="30" y="11"/>
                    <a:pt x="35" y="12"/>
                    <a:pt x="35" y="19"/>
                  </a:cubicBezTo>
                  <a:cubicBezTo>
                    <a:pt x="35" y="25"/>
                    <a:pt x="30" y="26"/>
                    <a:pt x="27" y="26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lose/>
                  <a:moveTo>
                    <a:pt x="18" y="39"/>
                  </a:moveTo>
                  <a:cubicBezTo>
                    <a:pt x="28" y="39"/>
                    <a:pt x="28" y="39"/>
                    <a:pt x="28" y="39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34" y="33"/>
                    <a:pt x="45" y="32"/>
                    <a:pt x="45" y="19"/>
                  </a:cubicBezTo>
                  <a:cubicBezTo>
                    <a:pt x="45" y="6"/>
                    <a:pt x="34" y="4"/>
                    <a:pt x="28" y="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1" y="4"/>
                    <a:pt x="0" y="6"/>
                    <a:pt x="0" y="19"/>
                  </a:cubicBezTo>
                  <a:cubicBezTo>
                    <a:pt x="0" y="32"/>
                    <a:pt x="11" y="33"/>
                    <a:pt x="18" y="33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420" y="627"/>
              <a:ext cx="83" cy="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7"/>
                </a:cxn>
                <a:cxn ang="0">
                  <a:pos x="24" y="87"/>
                </a:cxn>
                <a:cxn ang="0">
                  <a:pos x="59" y="35"/>
                </a:cxn>
                <a:cxn ang="0">
                  <a:pos x="59" y="87"/>
                </a:cxn>
                <a:cxn ang="0">
                  <a:pos x="83" y="87"/>
                </a:cxn>
                <a:cxn ang="0">
                  <a:pos x="83" y="0"/>
                </a:cxn>
                <a:cxn ang="0">
                  <a:pos x="57" y="0"/>
                </a:cxn>
                <a:cxn ang="0">
                  <a:pos x="24" y="52"/>
                </a:cxn>
                <a:cxn ang="0">
                  <a:pos x="24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3" h="87">
                  <a:moveTo>
                    <a:pt x="0" y="0"/>
                  </a:moveTo>
                  <a:lnTo>
                    <a:pt x="0" y="87"/>
                  </a:lnTo>
                  <a:lnTo>
                    <a:pt x="24" y="87"/>
                  </a:lnTo>
                  <a:lnTo>
                    <a:pt x="59" y="35"/>
                  </a:lnTo>
                  <a:lnTo>
                    <a:pt x="59" y="87"/>
                  </a:lnTo>
                  <a:lnTo>
                    <a:pt x="83" y="87"/>
                  </a:lnTo>
                  <a:lnTo>
                    <a:pt x="83" y="0"/>
                  </a:lnTo>
                  <a:lnTo>
                    <a:pt x="57" y="0"/>
                  </a:lnTo>
                  <a:lnTo>
                    <a:pt x="24" y="52"/>
                  </a:lnTo>
                  <a:lnTo>
                    <a:pt x="2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2" name="Freeform 14"/>
            <p:cNvSpPr>
              <a:spLocks noEditPoints="1"/>
            </p:cNvSpPr>
            <p:nvPr userDrawn="1"/>
          </p:nvSpPr>
          <p:spPr bwMode="auto">
            <a:xfrm>
              <a:off x="515" y="627"/>
              <a:ext cx="68" cy="88"/>
            </a:xfrm>
            <a:custGeom>
              <a:avLst/>
              <a:gdLst/>
              <a:ahLst/>
              <a:cxnLst>
                <a:cxn ang="0">
                  <a:pos x="10" y="8"/>
                </a:cxn>
                <a:cxn ang="0">
                  <a:pos x="13" y="8"/>
                </a:cxn>
                <a:cxn ang="0">
                  <a:pos x="18" y="12"/>
                </a:cxn>
                <a:cxn ang="0">
                  <a:pos x="13" y="16"/>
                </a:cxn>
                <a:cxn ang="0">
                  <a:pos x="10" y="16"/>
                </a:cxn>
                <a:cxn ang="0">
                  <a:pos x="10" y="8"/>
                </a:cxn>
                <a:cxn ang="0">
                  <a:pos x="10" y="8"/>
                </a:cxn>
                <a:cxn ang="0">
                  <a:pos x="0" y="37"/>
                </a:cxn>
                <a:cxn ang="0">
                  <a:pos x="10" y="37"/>
                </a:cxn>
                <a:cxn ang="0">
                  <a:pos x="10" y="24"/>
                </a:cxn>
                <a:cxn ang="0">
                  <a:pos x="16" y="24"/>
                </a:cxn>
                <a:cxn ang="0">
                  <a:pos x="29" y="12"/>
                </a:cxn>
                <a:cxn ang="0">
                  <a:pos x="16" y="0"/>
                </a:cxn>
                <a:cxn ang="0">
                  <a:pos x="0" y="0"/>
                </a:cxn>
                <a:cxn ang="0">
                  <a:pos x="0" y="37"/>
                </a:cxn>
                <a:cxn ang="0">
                  <a:pos x="0" y="37"/>
                </a:cxn>
              </a:cxnLst>
              <a:rect l="0" t="0" r="r" b="b"/>
              <a:pathLst>
                <a:path w="29" h="37">
                  <a:moveTo>
                    <a:pt x="10" y="8"/>
                  </a:moveTo>
                  <a:cubicBezTo>
                    <a:pt x="13" y="8"/>
                    <a:pt x="13" y="8"/>
                    <a:pt x="13" y="8"/>
                  </a:cubicBezTo>
                  <a:cubicBezTo>
                    <a:pt x="18" y="8"/>
                    <a:pt x="18" y="10"/>
                    <a:pt x="18" y="12"/>
                  </a:cubicBezTo>
                  <a:cubicBezTo>
                    <a:pt x="18" y="14"/>
                    <a:pt x="18" y="16"/>
                    <a:pt x="13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lose/>
                  <a:moveTo>
                    <a:pt x="0" y="37"/>
                  </a:moveTo>
                  <a:cubicBezTo>
                    <a:pt x="10" y="37"/>
                    <a:pt x="10" y="37"/>
                    <a:pt x="10" y="37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26" y="24"/>
                    <a:pt x="29" y="17"/>
                    <a:pt x="29" y="12"/>
                  </a:cubicBezTo>
                  <a:cubicBezTo>
                    <a:pt x="29" y="7"/>
                    <a:pt x="26" y="0"/>
                    <a:pt x="1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3" name="Freeform 15"/>
            <p:cNvSpPr>
              <a:spLocks/>
            </p:cNvSpPr>
            <p:nvPr userDrawn="1"/>
          </p:nvSpPr>
          <p:spPr bwMode="auto">
            <a:xfrm>
              <a:off x="588" y="627"/>
              <a:ext cx="105" cy="88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24" y="87"/>
                </a:cxn>
                <a:cxn ang="0">
                  <a:pos x="31" y="35"/>
                </a:cxn>
                <a:cxn ang="0">
                  <a:pos x="45" y="87"/>
                </a:cxn>
                <a:cxn ang="0">
                  <a:pos x="61" y="87"/>
                </a:cxn>
                <a:cxn ang="0">
                  <a:pos x="76" y="35"/>
                </a:cxn>
                <a:cxn ang="0">
                  <a:pos x="83" y="87"/>
                </a:cxn>
                <a:cxn ang="0">
                  <a:pos x="104" y="87"/>
                </a:cxn>
                <a:cxn ang="0">
                  <a:pos x="92" y="0"/>
                </a:cxn>
                <a:cxn ang="0">
                  <a:pos x="69" y="0"/>
                </a:cxn>
                <a:cxn ang="0">
                  <a:pos x="52" y="52"/>
                </a:cxn>
                <a:cxn ang="0">
                  <a:pos x="38" y="0"/>
                </a:cxn>
                <a:cxn ang="0">
                  <a:pos x="14" y="0"/>
                </a:cxn>
                <a:cxn ang="0">
                  <a:pos x="0" y="87"/>
                </a:cxn>
                <a:cxn ang="0">
                  <a:pos x="0" y="87"/>
                </a:cxn>
                <a:cxn ang="0">
                  <a:pos x="0" y="87"/>
                </a:cxn>
              </a:cxnLst>
              <a:rect l="0" t="0" r="r" b="b"/>
              <a:pathLst>
                <a:path w="104" h="87">
                  <a:moveTo>
                    <a:pt x="0" y="87"/>
                  </a:moveTo>
                  <a:lnTo>
                    <a:pt x="24" y="87"/>
                  </a:lnTo>
                  <a:lnTo>
                    <a:pt x="31" y="35"/>
                  </a:lnTo>
                  <a:lnTo>
                    <a:pt x="45" y="87"/>
                  </a:lnTo>
                  <a:lnTo>
                    <a:pt x="61" y="87"/>
                  </a:lnTo>
                  <a:lnTo>
                    <a:pt x="76" y="35"/>
                  </a:lnTo>
                  <a:lnTo>
                    <a:pt x="83" y="87"/>
                  </a:lnTo>
                  <a:lnTo>
                    <a:pt x="104" y="87"/>
                  </a:lnTo>
                  <a:lnTo>
                    <a:pt x="92" y="0"/>
                  </a:lnTo>
                  <a:lnTo>
                    <a:pt x="69" y="0"/>
                  </a:lnTo>
                  <a:lnTo>
                    <a:pt x="52" y="52"/>
                  </a:lnTo>
                  <a:lnTo>
                    <a:pt x="38" y="0"/>
                  </a:lnTo>
                  <a:lnTo>
                    <a:pt x="14" y="0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4" name="Freeform 16"/>
            <p:cNvSpPr>
              <a:spLocks noEditPoints="1"/>
            </p:cNvSpPr>
            <p:nvPr userDrawn="1"/>
          </p:nvSpPr>
          <p:spPr bwMode="auto">
            <a:xfrm>
              <a:off x="695" y="627"/>
              <a:ext cx="89" cy="88"/>
            </a:xfrm>
            <a:custGeom>
              <a:avLst/>
              <a:gdLst/>
              <a:ahLst/>
              <a:cxnLst>
                <a:cxn ang="0">
                  <a:pos x="45" y="21"/>
                </a:cxn>
                <a:cxn ang="0">
                  <a:pos x="55" y="52"/>
                </a:cxn>
                <a:cxn ang="0">
                  <a:pos x="36" y="52"/>
                </a:cxn>
                <a:cxn ang="0">
                  <a:pos x="45" y="21"/>
                </a:cxn>
                <a:cxn ang="0">
                  <a:pos x="45" y="21"/>
                </a:cxn>
                <a:cxn ang="0">
                  <a:pos x="45" y="21"/>
                </a:cxn>
                <a:cxn ang="0">
                  <a:pos x="0" y="87"/>
                </a:cxn>
                <a:cxn ang="0">
                  <a:pos x="26" y="87"/>
                </a:cxn>
                <a:cxn ang="0">
                  <a:pos x="31" y="71"/>
                </a:cxn>
                <a:cxn ang="0">
                  <a:pos x="59" y="71"/>
                </a:cxn>
                <a:cxn ang="0">
                  <a:pos x="64" y="87"/>
                </a:cxn>
                <a:cxn ang="0">
                  <a:pos x="90" y="87"/>
                </a:cxn>
                <a:cxn ang="0">
                  <a:pos x="59" y="0"/>
                </a:cxn>
                <a:cxn ang="0">
                  <a:pos x="31" y="0"/>
                </a:cxn>
                <a:cxn ang="0">
                  <a:pos x="0" y="87"/>
                </a:cxn>
                <a:cxn ang="0">
                  <a:pos x="0" y="87"/>
                </a:cxn>
                <a:cxn ang="0">
                  <a:pos x="0" y="87"/>
                </a:cxn>
              </a:cxnLst>
              <a:rect l="0" t="0" r="r" b="b"/>
              <a:pathLst>
                <a:path w="90" h="87">
                  <a:moveTo>
                    <a:pt x="45" y="21"/>
                  </a:moveTo>
                  <a:lnTo>
                    <a:pt x="55" y="52"/>
                  </a:lnTo>
                  <a:lnTo>
                    <a:pt x="36" y="52"/>
                  </a:lnTo>
                  <a:lnTo>
                    <a:pt x="45" y="21"/>
                  </a:lnTo>
                  <a:lnTo>
                    <a:pt x="45" y="21"/>
                  </a:lnTo>
                  <a:lnTo>
                    <a:pt x="45" y="21"/>
                  </a:lnTo>
                  <a:close/>
                  <a:moveTo>
                    <a:pt x="0" y="87"/>
                  </a:moveTo>
                  <a:lnTo>
                    <a:pt x="26" y="87"/>
                  </a:lnTo>
                  <a:lnTo>
                    <a:pt x="31" y="71"/>
                  </a:lnTo>
                  <a:lnTo>
                    <a:pt x="59" y="71"/>
                  </a:lnTo>
                  <a:lnTo>
                    <a:pt x="64" y="87"/>
                  </a:lnTo>
                  <a:lnTo>
                    <a:pt x="90" y="87"/>
                  </a:lnTo>
                  <a:lnTo>
                    <a:pt x="59" y="0"/>
                  </a:lnTo>
                  <a:lnTo>
                    <a:pt x="31" y="0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5" name="Freeform 17"/>
            <p:cNvSpPr>
              <a:spLocks noEditPoints="1"/>
            </p:cNvSpPr>
            <p:nvPr userDrawn="1"/>
          </p:nvSpPr>
          <p:spPr bwMode="auto">
            <a:xfrm>
              <a:off x="818" y="627"/>
              <a:ext cx="64" cy="38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7" y="0"/>
                </a:cxn>
                <a:cxn ang="0">
                  <a:pos x="28" y="38"/>
                </a:cxn>
                <a:cxn ang="0">
                  <a:pos x="50" y="38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33" y="0"/>
                </a:cxn>
                <a:cxn ang="0">
                  <a:pos x="17" y="0"/>
                </a:cxn>
                <a:cxn ang="0">
                  <a:pos x="0" y="38"/>
                </a:cxn>
                <a:cxn ang="0">
                  <a:pos x="21" y="38"/>
                </a:cxn>
                <a:cxn ang="0">
                  <a:pos x="33" y="0"/>
                </a:cxn>
                <a:cxn ang="0">
                  <a:pos x="33" y="0"/>
                </a:cxn>
                <a:cxn ang="0">
                  <a:pos x="33" y="0"/>
                </a:cxn>
              </a:cxnLst>
              <a:rect l="0" t="0" r="r" b="b"/>
              <a:pathLst>
                <a:path w="64" h="38">
                  <a:moveTo>
                    <a:pt x="64" y="0"/>
                  </a:moveTo>
                  <a:lnTo>
                    <a:pt x="47" y="0"/>
                  </a:lnTo>
                  <a:lnTo>
                    <a:pt x="28" y="38"/>
                  </a:lnTo>
                  <a:lnTo>
                    <a:pt x="50" y="38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close/>
                  <a:moveTo>
                    <a:pt x="33" y="0"/>
                  </a:moveTo>
                  <a:lnTo>
                    <a:pt x="17" y="0"/>
                  </a:lnTo>
                  <a:lnTo>
                    <a:pt x="0" y="38"/>
                  </a:lnTo>
                  <a:lnTo>
                    <a:pt x="21" y="38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6" name="Freeform 18"/>
            <p:cNvSpPr>
              <a:spLocks/>
            </p:cNvSpPr>
            <p:nvPr userDrawn="1"/>
          </p:nvSpPr>
          <p:spPr bwMode="auto">
            <a:xfrm>
              <a:off x="904" y="627"/>
              <a:ext cx="35" cy="88"/>
            </a:xfrm>
            <a:custGeom>
              <a:avLst/>
              <a:gdLst/>
              <a:ahLst/>
              <a:cxnLst>
                <a:cxn ang="0">
                  <a:pos x="12" y="87"/>
                </a:cxn>
                <a:cxn ang="0">
                  <a:pos x="36" y="87"/>
                </a:cxn>
                <a:cxn ang="0">
                  <a:pos x="36" y="0"/>
                </a:cxn>
                <a:cxn ang="0">
                  <a:pos x="0" y="0"/>
                </a:cxn>
                <a:cxn ang="0">
                  <a:pos x="0" y="19"/>
                </a:cxn>
                <a:cxn ang="0">
                  <a:pos x="12" y="19"/>
                </a:cxn>
                <a:cxn ang="0">
                  <a:pos x="12" y="87"/>
                </a:cxn>
                <a:cxn ang="0">
                  <a:pos x="12" y="87"/>
                </a:cxn>
                <a:cxn ang="0">
                  <a:pos x="12" y="87"/>
                </a:cxn>
              </a:cxnLst>
              <a:rect l="0" t="0" r="r" b="b"/>
              <a:pathLst>
                <a:path w="36" h="87">
                  <a:moveTo>
                    <a:pt x="12" y="87"/>
                  </a:moveTo>
                  <a:lnTo>
                    <a:pt x="36" y="87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2" y="19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2" y="87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7" name="Freeform 19"/>
            <p:cNvSpPr>
              <a:spLocks/>
            </p:cNvSpPr>
            <p:nvPr userDrawn="1"/>
          </p:nvSpPr>
          <p:spPr bwMode="auto">
            <a:xfrm>
              <a:off x="963" y="626"/>
              <a:ext cx="68" cy="92"/>
            </a:xfrm>
            <a:custGeom>
              <a:avLst/>
              <a:gdLst/>
              <a:ahLst/>
              <a:cxnLst>
                <a:cxn ang="0">
                  <a:pos x="29" y="25"/>
                </a:cxn>
                <a:cxn ang="0">
                  <a:pos x="20" y="30"/>
                </a:cxn>
                <a:cxn ang="0">
                  <a:pos x="11" y="19"/>
                </a:cxn>
                <a:cxn ang="0">
                  <a:pos x="20" y="9"/>
                </a:cxn>
                <a:cxn ang="0">
                  <a:pos x="29" y="13"/>
                </a:cxn>
                <a:cxn ang="0">
                  <a:pos x="29" y="3"/>
                </a:cxn>
                <a:cxn ang="0">
                  <a:pos x="19" y="0"/>
                </a:cxn>
                <a:cxn ang="0">
                  <a:pos x="0" y="19"/>
                </a:cxn>
                <a:cxn ang="0">
                  <a:pos x="19" y="39"/>
                </a:cxn>
                <a:cxn ang="0">
                  <a:pos x="29" y="36"/>
                </a:cxn>
                <a:cxn ang="0">
                  <a:pos x="29" y="25"/>
                </a:cxn>
                <a:cxn ang="0">
                  <a:pos x="29" y="25"/>
                </a:cxn>
              </a:cxnLst>
              <a:rect l="0" t="0" r="r" b="b"/>
              <a:pathLst>
                <a:path w="29" h="39">
                  <a:moveTo>
                    <a:pt x="29" y="25"/>
                  </a:moveTo>
                  <a:cubicBezTo>
                    <a:pt x="27" y="27"/>
                    <a:pt x="24" y="30"/>
                    <a:pt x="20" y="30"/>
                  </a:cubicBezTo>
                  <a:cubicBezTo>
                    <a:pt x="14" y="30"/>
                    <a:pt x="11" y="25"/>
                    <a:pt x="11" y="19"/>
                  </a:cubicBezTo>
                  <a:cubicBezTo>
                    <a:pt x="11" y="13"/>
                    <a:pt x="14" y="9"/>
                    <a:pt x="20" y="9"/>
                  </a:cubicBezTo>
                  <a:cubicBezTo>
                    <a:pt x="24" y="9"/>
                    <a:pt x="27" y="11"/>
                    <a:pt x="29" y="1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6" y="1"/>
                    <a:pt x="22" y="0"/>
                    <a:pt x="19" y="0"/>
                  </a:cubicBezTo>
                  <a:cubicBezTo>
                    <a:pt x="9" y="0"/>
                    <a:pt x="0" y="7"/>
                    <a:pt x="0" y="19"/>
                  </a:cubicBezTo>
                  <a:cubicBezTo>
                    <a:pt x="0" y="31"/>
                    <a:pt x="8" y="39"/>
                    <a:pt x="19" y="39"/>
                  </a:cubicBezTo>
                  <a:cubicBezTo>
                    <a:pt x="22" y="39"/>
                    <a:pt x="26" y="38"/>
                    <a:pt x="29" y="36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8" name="Freeform 20"/>
            <p:cNvSpPr>
              <a:spLocks noEditPoints="1"/>
            </p:cNvSpPr>
            <p:nvPr userDrawn="1"/>
          </p:nvSpPr>
          <p:spPr bwMode="auto">
            <a:xfrm>
              <a:off x="1037" y="627"/>
              <a:ext cx="64" cy="38"/>
            </a:xfrm>
            <a:custGeom>
              <a:avLst/>
              <a:gdLst/>
              <a:ahLst/>
              <a:cxnLst>
                <a:cxn ang="0">
                  <a:pos x="28" y="38"/>
                </a:cxn>
                <a:cxn ang="0">
                  <a:pos x="45" y="38"/>
                </a:cxn>
                <a:cxn ang="0">
                  <a:pos x="63" y="0"/>
                </a:cxn>
                <a:cxn ang="0">
                  <a:pos x="42" y="0"/>
                </a:cxn>
                <a:cxn ang="0">
                  <a:pos x="28" y="38"/>
                </a:cxn>
                <a:cxn ang="0">
                  <a:pos x="28" y="38"/>
                </a:cxn>
                <a:cxn ang="0">
                  <a:pos x="28" y="38"/>
                </a:cxn>
                <a:cxn ang="0">
                  <a:pos x="0" y="38"/>
                </a:cxn>
                <a:cxn ang="0">
                  <a:pos x="16" y="38"/>
                </a:cxn>
                <a:cxn ang="0">
                  <a:pos x="35" y="0"/>
                </a:cxn>
                <a:cxn ang="0">
                  <a:pos x="14" y="0"/>
                </a:cxn>
                <a:cxn ang="0">
                  <a:pos x="0" y="38"/>
                </a:cxn>
                <a:cxn ang="0">
                  <a:pos x="0" y="38"/>
                </a:cxn>
                <a:cxn ang="0">
                  <a:pos x="0" y="38"/>
                </a:cxn>
              </a:cxnLst>
              <a:rect l="0" t="0" r="r" b="b"/>
              <a:pathLst>
                <a:path w="63" h="38">
                  <a:moveTo>
                    <a:pt x="28" y="38"/>
                  </a:moveTo>
                  <a:lnTo>
                    <a:pt x="45" y="38"/>
                  </a:lnTo>
                  <a:lnTo>
                    <a:pt x="63" y="0"/>
                  </a:lnTo>
                  <a:lnTo>
                    <a:pt x="42" y="0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8" y="38"/>
                  </a:lnTo>
                  <a:close/>
                  <a:moveTo>
                    <a:pt x="0" y="38"/>
                  </a:moveTo>
                  <a:lnTo>
                    <a:pt x="16" y="38"/>
                  </a:lnTo>
                  <a:lnTo>
                    <a:pt x="35" y="0"/>
                  </a:lnTo>
                  <a:lnTo>
                    <a:pt x="14" y="0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7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5pPr>
      <a:lvl6pPr marL="4572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6pPr>
      <a:lvl7pPr marL="9144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7pPr>
      <a:lvl8pPr marL="13716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8pPr>
      <a:lvl9pPr marL="18288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rgbClr val="000099"/>
        </a:buClr>
        <a:buSzPct val="80000"/>
        <a:buFont typeface="Wingdings" pitchFamily="2" charset="2"/>
        <a:buChar char="q"/>
        <a:defRPr sz="2800" b="1">
          <a:solidFill>
            <a:schemeClr val="tx1"/>
          </a:solidFill>
          <a:latin typeface="Calibri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4"/>
        </a:buBlip>
        <a:defRPr sz="2400" b="1">
          <a:solidFill>
            <a:schemeClr val="tx1"/>
          </a:solidFill>
          <a:latin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120000"/>
        <a:buBlip>
          <a:blip r:embed="rId15"/>
        </a:buBlip>
        <a:defRPr sz="2000" b="1">
          <a:solidFill>
            <a:schemeClr val="tx1"/>
          </a:solidFill>
          <a:latin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7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rgbClr val="F72272"/>
              </a:gs>
              <a:gs pos="16000">
                <a:srgbClr val="FF3636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b="1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2497041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Современные тенденции против устаревших стереотипов бизнеса</a:t>
            </a:r>
            <a:endParaRPr lang="ru-RU" sz="32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63888" y="3645024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1500" y="3786556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FFFF"/>
                </a:solidFill>
              </a:rPr>
              <a:t>Евгения Каримова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FFFFFF"/>
                </a:solidFill>
              </a:rPr>
              <a:t>Инженер отделения веб-разработки  ОП СЦ, </a:t>
            </a:r>
            <a:r>
              <a:rPr lang="ru-RU" sz="1400" dirty="0" smtClean="0">
                <a:solidFill>
                  <a:srgbClr val="FFFFFF"/>
                </a:solidFill>
              </a:rPr>
              <a:t>Неосистемы Северо-Запад</a:t>
            </a:r>
            <a:endParaRPr lang="ru-RU" sz="1400" dirty="0">
              <a:solidFill>
                <a:srgbClr val="FFFFFF"/>
              </a:solidFill>
            </a:endParaRPr>
          </a:p>
        </p:txBody>
      </p:sp>
      <p:pic>
        <p:nvPicPr>
          <p:cNvPr id="1026" name="Picture 2" descr="C:\Users\filippov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1219200"/>
            <a:ext cx="1187450" cy="71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96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1163252" y="251823"/>
            <a:ext cx="7677436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Экономика «</a:t>
            </a:r>
            <a:r>
              <a:rPr lang="ru-RU" sz="3200" b="1" dirty="0" err="1" smtClean="0"/>
              <a:t>удаленки</a:t>
            </a:r>
            <a:r>
              <a:rPr lang="ru-RU" sz="3200" b="1" dirty="0" smtClean="0"/>
              <a:t>»</a:t>
            </a:r>
            <a:endParaRPr lang="ru-RU" sz="3200" b="1" dirty="0">
              <a:latin typeface="+mn-lt"/>
            </a:endParaRPr>
          </a:p>
        </p:txBody>
      </p: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3e75a72dbbcb9da5dd491af5b9f4258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450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9552" y="603576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*</a:t>
            </a:r>
            <a:r>
              <a:rPr lang="ru-RU" sz="1600" i="1" dirty="0" smtClean="0"/>
              <a:t>Совместное исследование «Битрикс24</a:t>
            </a:r>
            <a:r>
              <a:rPr lang="ru-RU" sz="1600" i="1" dirty="0"/>
              <a:t>» </a:t>
            </a:r>
            <a:r>
              <a:rPr lang="ru-RU" sz="1600" i="1" dirty="0" smtClean="0"/>
              <a:t>и </a:t>
            </a:r>
            <a:r>
              <a:rPr lang="ru-RU" sz="1600" i="1" dirty="0" err="1" smtClean="0"/>
              <a:t>J’son</a:t>
            </a:r>
            <a:r>
              <a:rPr lang="ru-RU" sz="1600" i="1" dirty="0" smtClean="0"/>
              <a:t> </a:t>
            </a:r>
            <a:r>
              <a:rPr lang="ru-RU" sz="1600" i="1" dirty="0"/>
              <a:t>&amp; </a:t>
            </a:r>
            <a:r>
              <a:rPr lang="ru-RU" sz="1600" i="1" dirty="0" err="1"/>
              <a:t>Partners</a:t>
            </a:r>
            <a:r>
              <a:rPr lang="ru-RU" sz="1600" i="1" dirty="0"/>
              <a:t> </a:t>
            </a:r>
            <a:r>
              <a:rPr lang="ru-RU" sz="1600" i="1" dirty="0" err="1" smtClean="0"/>
              <a:t>Consulting</a:t>
            </a:r>
            <a:r>
              <a:rPr lang="ru-RU" sz="1600" i="1" dirty="0" smtClean="0"/>
              <a:t>, 2015</a:t>
            </a:r>
            <a:endParaRPr lang="ru-RU" sz="1600" i="1" dirty="0"/>
          </a:p>
        </p:txBody>
      </p:sp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85728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473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8e5f4a63f3bf6bdb476feb5a86e6677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6264696" cy="585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азвание 1"/>
          <p:cNvSpPr txBox="1">
            <a:spLocks/>
          </p:cNvSpPr>
          <p:nvPr/>
        </p:nvSpPr>
        <p:spPr>
          <a:xfrm>
            <a:off x="323528" y="303457"/>
            <a:ext cx="8092316" cy="728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/>
              <a:t>Программное </a:t>
            </a:r>
            <a:r>
              <a:rPr lang="ru-RU" sz="2400" b="1" dirty="0" smtClean="0"/>
              <a:t>удаленной занятости</a:t>
            </a:r>
            <a:r>
              <a:rPr lang="ru-RU" sz="2400" b="1" dirty="0"/>
              <a:t> обеспечение </a:t>
            </a:r>
            <a:r>
              <a:rPr lang="ru-RU" sz="2400" b="1" dirty="0" smtClean="0"/>
              <a:t>– драйвер рынка удаленной занятости </a:t>
            </a:r>
            <a:endParaRPr lang="ru-RU" sz="2400" b="1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603576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*</a:t>
            </a:r>
            <a:r>
              <a:rPr lang="ru-RU" sz="1600" i="1" dirty="0" smtClean="0"/>
              <a:t>Совместное исследование «Битрикс24</a:t>
            </a:r>
            <a:r>
              <a:rPr lang="ru-RU" sz="1600" i="1" dirty="0"/>
              <a:t>» </a:t>
            </a:r>
            <a:r>
              <a:rPr lang="ru-RU" sz="1600" i="1" dirty="0" smtClean="0"/>
              <a:t>и </a:t>
            </a:r>
            <a:r>
              <a:rPr lang="ru-RU" sz="1600" i="1" dirty="0" err="1" smtClean="0"/>
              <a:t>J’son</a:t>
            </a:r>
            <a:r>
              <a:rPr lang="ru-RU" sz="1600" i="1" dirty="0" smtClean="0"/>
              <a:t> </a:t>
            </a:r>
            <a:r>
              <a:rPr lang="ru-RU" sz="1600" i="1" dirty="0"/>
              <a:t>&amp; </a:t>
            </a:r>
            <a:r>
              <a:rPr lang="ru-RU" sz="1600" i="1" dirty="0" err="1"/>
              <a:t>Partners</a:t>
            </a:r>
            <a:r>
              <a:rPr lang="ru-RU" sz="1600" i="1" dirty="0"/>
              <a:t> </a:t>
            </a:r>
            <a:r>
              <a:rPr lang="ru-RU" sz="1600" i="1" dirty="0" err="1" smtClean="0"/>
              <a:t>Consulting</a:t>
            </a:r>
            <a:r>
              <a:rPr lang="ru-RU" sz="1600" i="1" dirty="0" smtClean="0"/>
              <a:t>, 2015</a:t>
            </a:r>
            <a:endParaRPr lang="ru-RU" sz="1600" i="1" dirty="0"/>
          </a:p>
        </p:txBody>
      </p:sp>
      <p:pic>
        <p:nvPicPr>
          <p:cNvPr id="5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6215082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9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804"/>
          <a:stretch/>
        </p:blipFill>
        <p:spPr>
          <a:xfrm>
            <a:off x="0" y="-18798"/>
            <a:ext cx="10317776" cy="687679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4" y="1907"/>
            <a:ext cx="9381039" cy="6939654"/>
          </a:xfrm>
          <a:prstGeom prst="rect">
            <a:avLst/>
          </a:prstGeom>
          <a:solidFill>
            <a:srgbClr val="14141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C:\Users\filippov\Desktop\Untitled-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381328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55576" y="2276872"/>
            <a:ext cx="7391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+mn-lt"/>
              </a:rPr>
              <a:t>Ускорение бизнес-коммуникаций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solidFill>
                  <a:schemeClr val="bg1"/>
                </a:solidFill>
              </a:rPr>
              <a:t>м</a:t>
            </a:r>
            <a:r>
              <a:rPr lang="ru-RU" sz="2800" dirty="0" smtClean="0">
                <a:solidFill>
                  <a:schemeClr val="bg1"/>
                </a:solidFill>
              </a:rPr>
              <a:t>ессенджеры, чат-боты,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800" dirty="0" smtClean="0">
                <a:solidFill>
                  <a:schemeClr val="bg1"/>
                </a:solidFill>
              </a:rPr>
              <a:t>искусственный интеллект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ru-RU" sz="3200" b="1" dirty="0">
              <a:latin typeface="+mn-lt"/>
            </a:endParaRPr>
          </a:p>
        </p:txBody>
      </p:sp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6215082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4529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0" y="1302971"/>
            <a:ext cx="411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+mn-lt"/>
            </a:endParaRPr>
          </a:p>
          <a:p>
            <a:endParaRPr lang="ru-RU" sz="2400" dirty="0">
              <a:latin typeface="+mn-lt"/>
            </a:endParaRPr>
          </a:p>
          <a:p>
            <a:r>
              <a:rPr lang="ru-RU" sz="2400" dirty="0" smtClean="0">
                <a:latin typeface="+mn-lt"/>
              </a:rPr>
              <a:t>Банкомат </a:t>
            </a:r>
            <a:r>
              <a:rPr lang="en-US" sz="2400" dirty="0" smtClean="0">
                <a:latin typeface="+mn-lt"/>
              </a:rPr>
              <a:t>VS </a:t>
            </a:r>
            <a:r>
              <a:rPr lang="ru-RU" sz="2400" dirty="0" err="1" smtClean="0">
                <a:latin typeface="+mn-lt"/>
              </a:rPr>
              <a:t>Операционист</a:t>
            </a:r>
            <a:endParaRPr lang="ru-RU" sz="2400" dirty="0" smtClean="0">
              <a:latin typeface="+mn-lt"/>
            </a:endParaRPr>
          </a:p>
          <a:p>
            <a:pPr algn="ctr"/>
            <a:r>
              <a:rPr lang="ru-RU" sz="2400" b="0" dirty="0" smtClean="0">
                <a:latin typeface="+mn-lt"/>
              </a:rPr>
              <a:t>Круглосуточно</a:t>
            </a:r>
          </a:p>
          <a:p>
            <a:pPr algn="ctr"/>
            <a:r>
              <a:rPr lang="ru-RU" sz="2400" b="0" dirty="0" smtClean="0">
                <a:latin typeface="+mn-lt"/>
              </a:rPr>
              <a:t>Заточен на эту работу</a:t>
            </a:r>
          </a:p>
          <a:p>
            <a:pPr algn="ctr"/>
            <a:r>
              <a:rPr lang="ru-RU" sz="2400" b="0" dirty="0">
                <a:latin typeface="+mn-lt"/>
              </a:rPr>
              <a:t>Не зависит от настроения</a:t>
            </a:r>
          </a:p>
          <a:p>
            <a:endParaRPr lang="ru-RU" sz="2400" b="0" dirty="0" smtClean="0">
              <a:latin typeface="+mn-lt"/>
            </a:endParaRPr>
          </a:p>
          <a:p>
            <a:endParaRPr lang="ru-RU" sz="2400" b="0" dirty="0" smtClean="0">
              <a:latin typeface="+mn-lt"/>
            </a:endParaRPr>
          </a:p>
          <a:p>
            <a:endParaRPr lang="ru-RU" sz="2400" b="0" dirty="0">
              <a:latin typeface="+mn-lt"/>
            </a:endParaRP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21718" y="242270"/>
            <a:ext cx="868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 eaLnBrk="1" hangingPunct="1"/>
            <a:r>
              <a:rPr lang="ru-RU" sz="3200" dirty="0" smtClean="0">
                <a:solidFill>
                  <a:srgbClr val="000000"/>
                </a:solidFill>
                <a:latin typeface="Calibri" charset="0"/>
              </a:rPr>
              <a:t>«Боты» в обыденной жизни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69315"/>
            <a:ext cx="3048000" cy="44270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1600" y="5562600"/>
            <a:ext cx="6823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0" i="1" dirty="0">
                <a:latin typeface="+mn-lt"/>
              </a:rPr>
              <a:t>Всего 15-20 лет, и мы не знаем как жить без них </a:t>
            </a:r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689" y="6381328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6215082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90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371600"/>
            <a:ext cx="63177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n-lt"/>
              </a:rPr>
              <a:t>Замена рутины</a:t>
            </a:r>
          </a:p>
          <a:p>
            <a:pPr lvl="1"/>
            <a:r>
              <a:rPr lang="ru-RU" sz="1800" b="0" dirty="0" smtClean="0">
                <a:latin typeface="+mn-lt"/>
              </a:rPr>
              <a:t>- позволяет выполнять определенные функции, не задействуя людей</a:t>
            </a:r>
          </a:p>
          <a:p>
            <a:pPr lvl="1"/>
            <a:r>
              <a:rPr lang="ru-RU" sz="1800" b="0" dirty="0" smtClean="0">
                <a:latin typeface="+mn-lt"/>
              </a:rPr>
              <a:t>- работа </a:t>
            </a:r>
            <a:r>
              <a:rPr lang="ru-RU" sz="1800" b="0" dirty="0">
                <a:latin typeface="+mn-lt"/>
              </a:rPr>
              <a:t>будет выполнена </a:t>
            </a:r>
            <a:r>
              <a:rPr lang="ru-RU" sz="1800" b="0" dirty="0" smtClean="0">
                <a:latin typeface="+mn-lt"/>
              </a:rPr>
              <a:t>моментально и безупречно</a:t>
            </a:r>
            <a:endParaRPr lang="ru-RU" sz="1800" b="0" dirty="0">
              <a:latin typeface="+mn-lt"/>
            </a:endParaRPr>
          </a:p>
          <a:p>
            <a:r>
              <a:rPr lang="ru-RU" sz="2400" dirty="0" smtClean="0">
                <a:latin typeface="+mn-lt"/>
              </a:rPr>
              <a:t>Поиск и агрегация</a:t>
            </a:r>
          </a:p>
          <a:p>
            <a:pPr lvl="1"/>
            <a:r>
              <a:rPr lang="ru-RU" sz="1800" b="0" dirty="0" smtClean="0">
                <a:latin typeface="+mn-lt"/>
              </a:rPr>
              <a:t>- новостей, аналитики, данных (</a:t>
            </a:r>
            <a:r>
              <a:rPr lang="en-US" sz="1800" b="0" dirty="0">
                <a:latin typeface="+mn-lt"/>
              </a:rPr>
              <a:t>Data-Driven </a:t>
            </a:r>
            <a:r>
              <a:rPr lang="en-US" sz="1800" b="0" dirty="0" smtClean="0">
                <a:latin typeface="+mn-lt"/>
              </a:rPr>
              <a:t>Collaboration</a:t>
            </a:r>
            <a:r>
              <a:rPr lang="ru-RU" sz="1800" b="0" dirty="0" smtClean="0">
                <a:latin typeface="+mn-lt"/>
              </a:rPr>
              <a:t>)</a:t>
            </a:r>
          </a:p>
          <a:p>
            <a:pPr lvl="1"/>
            <a:r>
              <a:rPr lang="ru-RU" sz="1800" b="0" dirty="0" smtClean="0">
                <a:latin typeface="+mn-lt"/>
              </a:rPr>
              <a:t>- данные доступны в месте принятия решений – мессенджерах, и всем участникам, которым они нужны</a:t>
            </a:r>
            <a:endParaRPr lang="ru-RU" sz="1800" b="0" dirty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E-commerce</a:t>
            </a:r>
            <a:endParaRPr lang="ru-RU" sz="2400" b="0" dirty="0">
              <a:latin typeface="+mn-lt"/>
            </a:endParaRPr>
          </a:p>
          <a:p>
            <a:pPr marL="742950" lvl="1" indent="-285750">
              <a:buFontTx/>
              <a:buChar char="-"/>
            </a:pPr>
            <a:r>
              <a:rPr lang="ru-RU" sz="1800" b="0" dirty="0" smtClean="0">
                <a:latin typeface="+mn-lt"/>
              </a:rPr>
              <a:t>для спонтанных покупок без долгого поиска, </a:t>
            </a:r>
            <a:r>
              <a:rPr lang="en-US" sz="1800" b="0" dirty="0" smtClean="0">
                <a:latin typeface="+mn-lt"/>
              </a:rPr>
              <a:t>mobile ecommerce</a:t>
            </a:r>
            <a:r>
              <a:rPr lang="ru-RU" sz="1800" b="0" dirty="0" smtClean="0">
                <a:latin typeface="+mn-lt"/>
              </a:rPr>
              <a:t> </a:t>
            </a:r>
            <a:r>
              <a:rPr lang="en-US" sz="1800" b="0" dirty="0" smtClean="0">
                <a:latin typeface="+mn-lt"/>
              </a:rPr>
              <a:t>+</a:t>
            </a:r>
            <a:r>
              <a:rPr lang="ru-RU" sz="1800" b="0" dirty="0" smtClean="0">
                <a:latin typeface="+mn-lt"/>
              </a:rPr>
              <a:t> </a:t>
            </a:r>
            <a:r>
              <a:rPr lang="en-US" sz="1800" b="0" dirty="0" smtClean="0">
                <a:latin typeface="+mn-lt"/>
              </a:rPr>
              <a:t>visual search</a:t>
            </a:r>
            <a:r>
              <a:rPr lang="ru-RU" sz="1800" b="0" dirty="0" smtClean="0">
                <a:latin typeface="+mn-lt"/>
              </a:rPr>
              <a:t> </a:t>
            </a:r>
            <a:r>
              <a:rPr lang="en-US" sz="1800" b="0" dirty="0" smtClean="0">
                <a:latin typeface="+mn-lt"/>
              </a:rPr>
              <a:t>+</a:t>
            </a:r>
            <a:r>
              <a:rPr lang="ru-RU" sz="1800" b="0" dirty="0" smtClean="0">
                <a:latin typeface="+mn-lt"/>
              </a:rPr>
              <a:t> </a:t>
            </a:r>
            <a:r>
              <a:rPr lang="en-US" sz="1800" b="0" dirty="0" err="1" smtClean="0">
                <a:latin typeface="+mn-lt"/>
              </a:rPr>
              <a:t>chatbots</a:t>
            </a:r>
            <a:endParaRPr lang="ru-RU" sz="1800" b="0" dirty="0" smtClean="0">
              <a:latin typeface="+mn-lt"/>
            </a:endParaRPr>
          </a:p>
          <a:p>
            <a:pPr lvl="1"/>
            <a:r>
              <a:rPr lang="ru-RU" sz="1800" b="0" dirty="0" smtClean="0">
                <a:latin typeface="+mn-lt"/>
              </a:rPr>
              <a:t>- для общения с клиентами</a:t>
            </a:r>
          </a:p>
          <a:p>
            <a:r>
              <a:rPr lang="ru-RU" sz="2400" dirty="0" smtClean="0">
                <a:latin typeface="+mn-lt"/>
              </a:rPr>
              <a:t>Первая линия работы с клиентами, помощники, консультанты</a:t>
            </a:r>
            <a:endParaRPr lang="ru-RU" sz="2400" b="0" dirty="0">
              <a:latin typeface="+mn-lt"/>
            </a:endParaRPr>
          </a:p>
          <a:p>
            <a:pPr lvl="1"/>
            <a:r>
              <a:rPr lang="ru-RU" sz="1800" b="0" dirty="0" smtClean="0">
                <a:latin typeface="+mn-lt"/>
              </a:rPr>
              <a:t> - типовые вопросы, телефония</a:t>
            </a:r>
          </a:p>
          <a:p>
            <a:r>
              <a:rPr lang="en-US" sz="2400" dirty="0">
                <a:latin typeface="+mn-lt"/>
              </a:rPr>
              <a:t>Just for </a:t>
            </a:r>
            <a:r>
              <a:rPr lang="en-US" sz="2400" dirty="0" smtClean="0">
                <a:latin typeface="+mn-lt"/>
              </a:rPr>
              <a:t>Fun</a:t>
            </a:r>
            <a:endParaRPr lang="ru-RU" sz="1800" dirty="0" smtClean="0">
              <a:latin typeface="+mn-lt"/>
            </a:endParaRPr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2443681" y="331620"/>
            <a:ext cx="868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1" hangingPunct="1"/>
            <a:r>
              <a:rPr lang="ru-RU" sz="3200" dirty="0" smtClean="0">
                <a:solidFill>
                  <a:srgbClr val="000000"/>
                </a:solidFill>
                <a:latin typeface="Calibri" charset="0"/>
              </a:rPr>
              <a:t>Что могут делать?</a:t>
            </a:r>
          </a:p>
        </p:txBody>
      </p:sp>
      <p:pic>
        <p:nvPicPr>
          <p:cNvPr id="6146" name="Picture 2" descr="https://i.gyazo.com/5e9ca9ac1f8b2c42933af044ff7703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8"/>
            <a:ext cx="2414849" cy="685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92" y="285728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484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3" r="38627" b="18849"/>
          <a:stretch/>
        </p:blipFill>
        <p:spPr>
          <a:xfrm>
            <a:off x="-61606" y="-16004"/>
            <a:ext cx="9210306" cy="687400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-35497" y="0"/>
            <a:ext cx="9276273" cy="6957392"/>
          </a:xfrm>
          <a:prstGeom prst="rect">
            <a:avLst/>
          </a:prstGeom>
          <a:solidFill>
            <a:srgbClr val="14141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 descr="C:\Users\filippov\Desktop\Untitled-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381328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1123547" y="54879"/>
            <a:ext cx="6840000" cy="6840000"/>
          </a:xfrm>
          <a:prstGeom prst="ellipse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82"/>
          </a:p>
        </p:txBody>
      </p:sp>
      <p:sp>
        <p:nvSpPr>
          <p:cNvPr id="9" name="Овал 8"/>
          <p:cNvSpPr/>
          <p:nvPr/>
        </p:nvSpPr>
        <p:spPr>
          <a:xfrm>
            <a:off x="1483547" y="360998"/>
            <a:ext cx="6120000" cy="6120000"/>
          </a:xfrm>
          <a:prstGeom prst="ellipse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82"/>
          </a:p>
        </p:txBody>
      </p:sp>
      <p:sp>
        <p:nvSpPr>
          <p:cNvPr id="4" name="TextBox 3"/>
          <p:cNvSpPr txBox="1"/>
          <p:nvPr/>
        </p:nvSpPr>
        <p:spPr>
          <a:xfrm>
            <a:off x="2149672" y="1412776"/>
            <a:ext cx="4758095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>
                <a:latin typeface="Calibri" charset="0"/>
                <a:ea typeface="Calibri" charset="0"/>
                <a:cs typeface="Calibri" charset="0"/>
              </a:rPr>
              <a:t>Современный мир требует от нас непрерывных </a:t>
            </a: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изменений</a:t>
            </a: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endParaRPr lang="ru-RU" sz="2400" dirty="0">
              <a:latin typeface="Calibri" charset="0"/>
              <a:ea typeface="Calibri" charset="0"/>
              <a:cs typeface="Calibri" charset="0"/>
            </a:endParaRP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>
                <a:latin typeface="Calibri" charset="0"/>
                <a:ea typeface="Calibri" charset="0"/>
                <a:cs typeface="Calibri" charset="0"/>
              </a:rPr>
              <a:t>Меняться нужно </a:t>
            </a: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быстро</a:t>
            </a: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endParaRPr lang="ru-RU" sz="2400" dirty="0">
              <a:latin typeface="Calibri" charset="0"/>
              <a:ea typeface="Calibri" charset="0"/>
              <a:cs typeface="Calibri" charset="0"/>
            </a:endParaRP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Независимо </a:t>
            </a:r>
            <a:r>
              <a:rPr lang="ru-RU" sz="2400" dirty="0">
                <a:latin typeface="Calibri" charset="0"/>
                <a:ea typeface="Calibri" charset="0"/>
                <a:cs typeface="Calibri" charset="0"/>
              </a:rPr>
              <a:t>от </a:t>
            </a:r>
            <a:r>
              <a:rPr lang="ru-RU" sz="2400" dirty="0" smtClean="0">
                <a:latin typeface="Calibri" charset="0"/>
                <a:ea typeface="Calibri" charset="0"/>
                <a:cs typeface="Calibri" charset="0"/>
              </a:rPr>
              <a:t>кризиса</a:t>
            </a: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endParaRPr lang="ru-RU" sz="2400" dirty="0">
              <a:latin typeface="Calibri" charset="0"/>
              <a:ea typeface="Calibri" charset="0"/>
              <a:cs typeface="Calibri" charset="0"/>
            </a:endParaRPr>
          </a:p>
          <a:p>
            <a:pPr algn="ctr">
              <a:spcBef>
                <a:spcPts val="679"/>
              </a:spcBef>
              <a:spcAft>
                <a:spcPts val="679"/>
              </a:spcAft>
              <a:buClr>
                <a:srgbClr val="33CCFF"/>
              </a:buClr>
            </a:pPr>
            <a:r>
              <a:rPr lang="ru-RU" sz="2400" dirty="0">
                <a:latin typeface="Calibri" charset="0"/>
                <a:ea typeface="Calibri" charset="0"/>
                <a:cs typeface="Calibri" charset="0"/>
              </a:rPr>
              <a:t>Независимо от конкуренции </a:t>
            </a:r>
          </a:p>
        </p:txBody>
      </p:sp>
      <p:sp>
        <p:nvSpPr>
          <p:cNvPr id="3" name="Овал 2"/>
          <p:cNvSpPr/>
          <p:nvPr/>
        </p:nvSpPr>
        <p:spPr>
          <a:xfrm>
            <a:off x="4453547" y="2564904"/>
            <a:ext cx="180000" cy="180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453547" y="3604439"/>
            <a:ext cx="180000" cy="180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453547" y="4663639"/>
            <a:ext cx="180000" cy="1800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6286520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410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99392"/>
            <a:ext cx="9144000" cy="6969584"/>
          </a:xfrm>
          <a:prstGeom prst="rect">
            <a:avLst/>
          </a:prstGeom>
          <a:gradFill flip="none" rotWithShape="1">
            <a:gsLst>
              <a:gs pos="100000">
                <a:srgbClr val="F72272"/>
              </a:gs>
              <a:gs pos="16000">
                <a:srgbClr val="FF3636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6986" y="2654774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+mn-lt"/>
              </a:rPr>
              <a:t>СПАСИБО ЗА ВНИМАНИЕ!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+mn-lt"/>
              </a:rPr>
              <a:t>ВОПРОСЫ?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66886" y="3810000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filippov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1219200"/>
            <a:ext cx="1187450" cy="71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6072206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53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8"/>
          <a:stretch/>
        </p:blipFill>
        <p:spPr>
          <a:xfrm>
            <a:off x="-1" y="0"/>
            <a:ext cx="918051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35497" y="0"/>
            <a:ext cx="9276273" cy="6957392"/>
          </a:xfrm>
          <a:prstGeom prst="rect">
            <a:avLst/>
          </a:prstGeom>
          <a:solidFill>
            <a:srgbClr val="14141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80163" y="2559722"/>
            <a:ext cx="6644952" cy="126188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800" dirty="0" smtClean="0">
                <a:solidFill>
                  <a:schemeClr val="bg1"/>
                </a:solidFill>
              </a:rPr>
              <a:t>Трансформация рабочего процесса</a:t>
            </a:r>
            <a:endParaRPr lang="ru-RU" sz="3800" dirty="0">
              <a:solidFill>
                <a:schemeClr val="bg1"/>
              </a:solidFill>
            </a:endParaRPr>
          </a:p>
        </p:txBody>
      </p:sp>
      <p:pic>
        <p:nvPicPr>
          <p:cNvPr id="6" name="Picture 3" descr="C:\Users\filippov\Desktop\Untitled-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381328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6215082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863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36" t="-399" r="10836" b="399"/>
          <a:stretch/>
        </p:blipFill>
        <p:spPr>
          <a:xfrm>
            <a:off x="-1201864" y="-99392"/>
            <a:ext cx="10454384" cy="695739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28519" y="-81654"/>
            <a:ext cx="9381039" cy="6939654"/>
          </a:xfrm>
          <a:prstGeom prst="rect">
            <a:avLst/>
          </a:prstGeom>
          <a:solidFill>
            <a:srgbClr val="141414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52736"/>
            <a:ext cx="64807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Готовы к переменам!</a:t>
            </a:r>
          </a:p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Современные технологии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– преимущество работы.</a:t>
            </a:r>
          </a:p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Скорость. Простота. Мобильность.</a:t>
            </a:r>
          </a:p>
          <a:p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9" name="Picture 3" descr="C:\Users\filippov\Desktop\Untitled-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381328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286520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818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389" y="4374158"/>
            <a:ext cx="1061454" cy="871125"/>
          </a:xfrm>
          <a:prstGeom prst="rect">
            <a:avLst/>
          </a:prstGeom>
        </p:spPr>
      </p:pic>
      <p:sp>
        <p:nvSpPr>
          <p:cNvPr id="9" name="Название 1"/>
          <p:cNvSpPr txBox="1">
            <a:spLocks/>
          </p:cNvSpPr>
          <p:nvPr/>
        </p:nvSpPr>
        <p:spPr>
          <a:xfrm>
            <a:off x="532473" y="260648"/>
            <a:ext cx="8424936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/>
              <a:t>Будущее бизнеса зависит от </a:t>
            </a:r>
            <a:r>
              <a:rPr lang="ru-RU" sz="3200" dirty="0" smtClean="0"/>
              <a:t>инструментов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800" y="1988840"/>
            <a:ext cx="58326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33333"/>
                </a:solidFill>
              </a:rPr>
              <a:t>Расширяют возможности</a:t>
            </a:r>
          </a:p>
          <a:p>
            <a:endParaRPr lang="ru-RU" sz="2000" dirty="0" smtClean="0">
              <a:solidFill>
                <a:srgbClr val="333333"/>
              </a:solidFill>
            </a:endParaRPr>
          </a:p>
          <a:p>
            <a:endParaRPr lang="ru-RU" sz="2000" dirty="0" smtClean="0">
              <a:solidFill>
                <a:srgbClr val="333333"/>
              </a:solidFill>
            </a:endParaRPr>
          </a:p>
          <a:p>
            <a:endParaRPr lang="ru-RU" sz="2000" dirty="0">
              <a:solidFill>
                <a:srgbClr val="333333"/>
              </a:solidFill>
            </a:endParaRPr>
          </a:p>
          <a:p>
            <a:endParaRPr lang="ru-RU" sz="2000" dirty="0">
              <a:solidFill>
                <a:srgbClr val="333333"/>
              </a:solidFill>
            </a:endParaRPr>
          </a:p>
          <a:p>
            <a:r>
              <a:rPr lang="ru-RU" sz="2000" dirty="0" smtClean="0">
                <a:solidFill>
                  <a:srgbClr val="333333"/>
                </a:solidFill>
              </a:rPr>
              <a:t>Устраняют временные и пространственные рамки</a:t>
            </a:r>
          </a:p>
          <a:p>
            <a:endParaRPr lang="ru-RU" sz="2000" dirty="0" smtClean="0">
              <a:solidFill>
                <a:srgbClr val="333333"/>
              </a:solidFill>
            </a:endParaRPr>
          </a:p>
          <a:p>
            <a:endParaRPr lang="ru-RU" sz="2000" dirty="0" smtClean="0">
              <a:solidFill>
                <a:srgbClr val="333333"/>
              </a:solidFill>
            </a:endParaRPr>
          </a:p>
          <a:p>
            <a:endParaRPr lang="ru-RU" sz="2000" dirty="0">
              <a:solidFill>
                <a:srgbClr val="333333"/>
              </a:solidFill>
            </a:endParaRPr>
          </a:p>
          <a:p>
            <a:endParaRPr lang="ru-RU" sz="2000" dirty="0">
              <a:solidFill>
                <a:srgbClr val="333333"/>
              </a:solidFill>
            </a:endParaRPr>
          </a:p>
          <a:p>
            <a:r>
              <a:rPr lang="ru-RU" sz="2000" dirty="0" smtClean="0">
                <a:solidFill>
                  <a:srgbClr val="333333"/>
                </a:solidFill>
              </a:rPr>
              <a:t>Ускоряют бизнес-процессы</a:t>
            </a:r>
          </a:p>
        </p:txBody>
      </p: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57" y="1238907"/>
            <a:ext cx="2168318" cy="12505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069" y="2956880"/>
            <a:ext cx="1158774" cy="835722"/>
          </a:xfrm>
          <a:prstGeom prst="rect">
            <a:avLst/>
          </a:prstGeom>
        </p:spPr>
      </p:pic>
      <p:pic>
        <p:nvPicPr>
          <p:cNvPr id="11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6072206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5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251520" y="836712"/>
            <a:ext cx="6336704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 dirty="0" smtClean="0"/>
              <a:t>Экономичность и </a:t>
            </a:r>
            <a:r>
              <a:rPr lang="ru-RU" sz="3200" b="1" dirty="0" err="1" smtClean="0"/>
              <a:t>экологичность</a:t>
            </a:r>
            <a:r>
              <a:rPr lang="ru-RU" sz="3200" b="1" dirty="0" smtClean="0"/>
              <a:t> 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772816"/>
            <a:ext cx="61926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</a:rPr>
              <a:t>Снижение затрат на офисную инфраструктуру</a:t>
            </a:r>
          </a:p>
          <a:p>
            <a:endParaRPr lang="ru-RU" dirty="0" smtClean="0">
              <a:solidFill>
                <a:srgbClr val="333333"/>
              </a:solidFill>
            </a:endParaRPr>
          </a:p>
          <a:p>
            <a:r>
              <a:rPr lang="ru-RU" dirty="0" smtClean="0">
                <a:solidFill>
                  <a:srgbClr val="333333"/>
                </a:solidFill>
              </a:rPr>
              <a:t>Единое информационное пространство</a:t>
            </a:r>
          </a:p>
          <a:p>
            <a:endParaRPr lang="ru-RU" dirty="0">
              <a:solidFill>
                <a:srgbClr val="333333"/>
              </a:solidFill>
            </a:endParaRPr>
          </a:p>
          <a:p>
            <a:r>
              <a:rPr lang="ru-RU" dirty="0">
                <a:solidFill>
                  <a:srgbClr val="333333"/>
                </a:solidFill>
              </a:rPr>
              <a:t>Совместная работа с </a:t>
            </a:r>
            <a:r>
              <a:rPr lang="ru-RU" dirty="0" smtClean="0">
                <a:solidFill>
                  <a:srgbClr val="333333"/>
                </a:solidFill>
              </a:rPr>
              <a:t>документами</a:t>
            </a:r>
          </a:p>
          <a:p>
            <a:endParaRPr lang="ru-RU" dirty="0">
              <a:solidFill>
                <a:srgbClr val="333333"/>
              </a:solidFill>
            </a:endParaRPr>
          </a:p>
          <a:p>
            <a:r>
              <a:rPr lang="ru-RU" dirty="0" smtClean="0">
                <a:solidFill>
                  <a:srgbClr val="333333"/>
                </a:solidFill>
              </a:rPr>
              <a:t>Электронный документооборот</a:t>
            </a:r>
          </a:p>
          <a:p>
            <a:endParaRPr lang="ru-RU" dirty="0">
              <a:solidFill>
                <a:srgbClr val="333333"/>
              </a:solidFill>
            </a:endParaRPr>
          </a:p>
          <a:p>
            <a:endParaRPr lang="ru-RU" dirty="0">
              <a:solidFill>
                <a:srgbClr val="333333"/>
              </a:solidFill>
            </a:endParaRPr>
          </a:p>
        </p:txBody>
      </p: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53" y="1988840"/>
            <a:ext cx="5100447" cy="3779431"/>
          </a:xfrm>
          <a:prstGeom prst="mathMultiply">
            <a:avLst/>
          </a:prstGeom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6038934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447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1619672" y="3068960"/>
            <a:ext cx="3943272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+mn-lt"/>
              </a:rPr>
              <a:t>Продуктивность 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8597" y="3797735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О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свободить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сотрудника от ненужных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действий</a:t>
            </a:r>
          </a:p>
          <a:p>
            <a:endParaRPr lang="ru-RU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Автоматизировать рутину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2304256" cy="2304256"/>
          </a:xfrm>
          <a:prstGeom prst="rect">
            <a:avLst/>
          </a:prstGeom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6038934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500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1266929" y="426686"/>
            <a:ext cx="3943272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/>
              <a:t> </a:t>
            </a:r>
            <a:r>
              <a:rPr lang="ru-RU" sz="3200" b="1" dirty="0" err="1" smtClean="0"/>
              <a:t>Сверхмобильность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4393" y="1426613"/>
            <a:ext cx="61926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Голосовая и видеосвязь</a:t>
            </a:r>
          </a:p>
          <a:p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Обмен данными</a:t>
            </a:r>
          </a:p>
          <a:p>
            <a:endParaRPr lang="ru-RU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Работа по проектам</a:t>
            </a:r>
          </a:p>
        </p:txBody>
      </p: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6119" y="4075253"/>
            <a:ext cx="7269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</a:rPr>
              <a:t>К</a:t>
            </a:r>
            <a:r>
              <a:rPr lang="ru-RU" sz="2000" dirty="0">
                <a:solidFill>
                  <a:srgbClr val="000000"/>
                </a:solidFill>
              </a:rPr>
              <a:t> 2018 году количество смартфонов возрастет до 2,4 млрд — их станет в 6 раз больше, чем персональных компьютеров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23372" y="49411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000000"/>
                </a:solidFill>
              </a:rPr>
              <a:t>«Революционные изменения рабочего места будущего» Джек </a:t>
            </a:r>
            <a:r>
              <a:rPr lang="ru-RU" i="1" dirty="0" err="1">
                <a:solidFill>
                  <a:srgbClr val="000000"/>
                </a:solidFill>
              </a:rPr>
              <a:t>Улдрич</a:t>
            </a:r>
            <a:r>
              <a:rPr lang="ru-RU" i="1" dirty="0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987824" y="476672"/>
            <a:ext cx="5201745" cy="3738390"/>
            <a:chOff x="491131" y="1303751"/>
            <a:chExt cx="5924658" cy="4083664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91131" y="1303751"/>
              <a:ext cx="5924658" cy="4083664"/>
              <a:chOff x="491131" y="1303751"/>
              <a:chExt cx="5924658" cy="4083664"/>
            </a:xfrm>
          </p:grpSpPr>
          <p:pic>
            <p:nvPicPr>
              <p:cNvPr id="17" name="Рисунок 1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36" r="9387"/>
              <a:stretch/>
            </p:blipFill>
            <p:spPr>
              <a:xfrm>
                <a:off x="491131" y="1303751"/>
                <a:ext cx="5924658" cy="4083664"/>
              </a:xfrm>
              <a:prstGeom prst="rect">
                <a:avLst/>
              </a:prstGeom>
            </p:spPr>
          </p:pic>
          <p:pic>
            <p:nvPicPr>
              <p:cNvPr id="18" name="Изображение 2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13" t="1262" r="51650" b="39510"/>
              <a:stretch/>
            </p:blipFill>
            <p:spPr>
              <a:xfrm>
                <a:off x="1739112" y="1990630"/>
                <a:ext cx="2956655" cy="2959742"/>
              </a:xfrm>
              <a:prstGeom prst="ellipse">
                <a:avLst/>
              </a:prstGeom>
            </p:spPr>
          </p:pic>
        </p:grpSp>
        <p:pic>
          <p:nvPicPr>
            <p:cNvPr id="12" name="Picture 2" descr="C:\Users\filippov\Desktop\Untitled-2.png"/>
            <p:cNvPicPr>
              <a:picLocks noChangeAspect="1" noChangeArrowheads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181" y="1580310"/>
              <a:ext cx="246045" cy="400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C:\Users\filippov\Desktop\Untitled-3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526" y="1694117"/>
              <a:ext cx="346241" cy="232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" descr="C:\Users\filippov\Desktop\01.png"/>
            <p:cNvPicPr>
              <a:picLocks noChangeAspect="1" noChangeArrowheads="1"/>
            </p:cNvPicPr>
            <p:nvPr/>
          </p:nvPicPr>
          <p:blipFill>
            <a:blip r:embed="rId7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3470" y="2906271"/>
              <a:ext cx="304800" cy="317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 descr="C:\Users\filippov\Desktop\06.png"/>
            <p:cNvPicPr>
              <a:picLocks noChangeAspect="1" noChangeArrowheads="1"/>
            </p:cNvPicPr>
            <p:nvPr/>
          </p:nvPicPr>
          <p:blipFill>
            <a:blip r:embed="rId8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5067" y="2510353"/>
              <a:ext cx="346397" cy="240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9" descr="C:\Users\filippov\Desktop\07.png"/>
            <p:cNvPicPr>
              <a:picLocks noChangeAspect="1" noChangeArrowheads="1"/>
            </p:cNvPicPr>
            <p:nvPr/>
          </p:nvPicPr>
          <p:blipFill>
            <a:blip r:embed="rId9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426" y="2007041"/>
              <a:ext cx="334755" cy="324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2844" y="6000768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321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5497" y="0"/>
            <a:ext cx="9276273" cy="6957392"/>
          </a:xfrm>
          <a:prstGeom prst="rect">
            <a:avLst/>
          </a:prstGeom>
          <a:solidFill>
            <a:srgbClr val="141414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96560" y="1916832"/>
            <a:ext cx="655272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600" dirty="0" smtClean="0">
                <a:solidFill>
                  <a:schemeClr val="bg1"/>
                </a:solidFill>
              </a:rPr>
              <a:t>К 2020 </a:t>
            </a:r>
            <a:r>
              <a:rPr lang="ru-RU" sz="2600" b="1" dirty="0">
                <a:solidFill>
                  <a:schemeClr val="bg1"/>
                </a:solidFill>
              </a:rPr>
              <a:t>году каждый 5-ый сотрудник </a:t>
            </a:r>
            <a:r>
              <a:rPr lang="ru-RU" sz="2600" dirty="0">
                <a:solidFill>
                  <a:schemeClr val="bg1"/>
                </a:solidFill>
              </a:rPr>
              <a:t>компании будет работать удаленно</a:t>
            </a:r>
            <a:r>
              <a:rPr lang="ru-RU" sz="2600" dirty="0" smtClean="0">
                <a:solidFill>
                  <a:schemeClr val="bg1"/>
                </a:solidFill>
              </a:rPr>
              <a:t>.</a:t>
            </a:r>
          </a:p>
          <a:p>
            <a:pPr fontAlgn="base"/>
            <a:endParaRPr lang="ru-RU" sz="2600" dirty="0">
              <a:solidFill>
                <a:schemeClr val="bg1"/>
              </a:solidFill>
            </a:endParaRPr>
          </a:p>
          <a:p>
            <a:pPr fontAlgn="base"/>
            <a:r>
              <a:rPr lang="ru-RU" sz="2600" dirty="0">
                <a:solidFill>
                  <a:schemeClr val="bg1"/>
                </a:solidFill>
              </a:rPr>
              <a:t>Россия </a:t>
            </a:r>
            <a:r>
              <a:rPr lang="ru-RU" sz="2600" b="1" dirty="0">
                <a:solidFill>
                  <a:schemeClr val="bg1"/>
                </a:solidFill>
              </a:rPr>
              <a:t>сэкономит более 1 трлн рублей </a:t>
            </a:r>
            <a:r>
              <a:rPr lang="ru-RU" sz="2600" dirty="0">
                <a:solidFill>
                  <a:schemeClr val="bg1"/>
                </a:solidFill>
              </a:rPr>
              <a:t>от перехода на дистанционную работу в 2020 </a:t>
            </a:r>
            <a:r>
              <a:rPr lang="ru-RU" sz="2600" dirty="0" smtClean="0">
                <a:solidFill>
                  <a:schemeClr val="bg1"/>
                </a:solidFill>
              </a:rPr>
              <a:t>году.*</a:t>
            </a:r>
            <a:r>
              <a:rPr lang="ru-RU" sz="2600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03576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*</a:t>
            </a:r>
            <a:r>
              <a:rPr lang="ru-RU" sz="1600" i="1" dirty="0" smtClean="0">
                <a:solidFill>
                  <a:schemeClr val="bg1"/>
                </a:solidFill>
              </a:rPr>
              <a:t>Совместное исследование «Битрикс24</a:t>
            </a:r>
            <a:r>
              <a:rPr lang="ru-RU" sz="1600" i="1" dirty="0">
                <a:solidFill>
                  <a:schemeClr val="bg1"/>
                </a:solidFill>
              </a:rPr>
              <a:t>» </a:t>
            </a:r>
            <a:r>
              <a:rPr lang="ru-RU" sz="1600" i="1" dirty="0" smtClean="0">
                <a:solidFill>
                  <a:schemeClr val="bg1"/>
                </a:solidFill>
              </a:rPr>
              <a:t>и </a:t>
            </a:r>
            <a:r>
              <a:rPr lang="ru-RU" sz="1600" i="1" dirty="0" err="1" smtClean="0">
                <a:solidFill>
                  <a:schemeClr val="bg1"/>
                </a:solidFill>
              </a:rPr>
              <a:t>J’son</a:t>
            </a:r>
            <a:r>
              <a:rPr lang="ru-RU" sz="1600" i="1" dirty="0" smtClean="0">
                <a:solidFill>
                  <a:schemeClr val="bg1"/>
                </a:solidFill>
              </a:rPr>
              <a:t> </a:t>
            </a:r>
            <a:r>
              <a:rPr lang="ru-RU" sz="1600" i="1" dirty="0">
                <a:solidFill>
                  <a:schemeClr val="bg1"/>
                </a:solidFill>
              </a:rPr>
              <a:t>&amp; </a:t>
            </a:r>
            <a:r>
              <a:rPr lang="ru-RU" sz="1600" i="1" dirty="0" err="1">
                <a:solidFill>
                  <a:schemeClr val="bg1"/>
                </a:solidFill>
              </a:rPr>
              <a:t>Partners</a:t>
            </a:r>
            <a:r>
              <a:rPr lang="ru-RU" sz="1600" i="1" dirty="0">
                <a:solidFill>
                  <a:schemeClr val="bg1"/>
                </a:solidFill>
              </a:rPr>
              <a:t> </a:t>
            </a:r>
            <a:r>
              <a:rPr lang="ru-RU" sz="1600" i="1" dirty="0" err="1" smtClean="0">
                <a:solidFill>
                  <a:schemeClr val="bg1"/>
                </a:solidFill>
              </a:rPr>
              <a:t>Consulting</a:t>
            </a:r>
            <a:r>
              <a:rPr lang="ru-RU" sz="1600" i="1" dirty="0" smtClean="0">
                <a:solidFill>
                  <a:schemeClr val="bg1"/>
                </a:solidFill>
              </a:rPr>
              <a:t>, 2015</a:t>
            </a:r>
            <a:endParaRPr lang="ru-RU" sz="1600" i="1" dirty="0">
              <a:solidFill>
                <a:schemeClr val="bg1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>
            <a:off x="-48797" y="2204864"/>
            <a:ext cx="9276273" cy="4752528"/>
          </a:xfrm>
          <a:prstGeom prst="rtTriangle">
            <a:avLst/>
          </a:prstGeom>
          <a:solidFill>
            <a:srgbClr val="FFC0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381328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Равнобедренный треугольник 10"/>
          <p:cNvSpPr/>
          <p:nvPr/>
        </p:nvSpPr>
        <p:spPr>
          <a:xfrm>
            <a:off x="8613647" y="0"/>
            <a:ext cx="1188877" cy="6957392"/>
          </a:xfrm>
          <a:prstGeom prst="triangle">
            <a:avLst/>
          </a:prstGeom>
          <a:solidFill>
            <a:srgbClr val="92D050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85728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730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/>
          <p:cNvSpPr txBox="1">
            <a:spLocks/>
          </p:cNvSpPr>
          <p:nvPr/>
        </p:nvSpPr>
        <p:spPr>
          <a:xfrm>
            <a:off x="748650" y="501169"/>
            <a:ext cx="7749444" cy="72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Основные причины роста лояльности к удаленным сотрудникам</a:t>
            </a:r>
            <a:endParaRPr lang="ru-RU" sz="32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31312" y="2214536"/>
            <a:ext cx="68253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требуемый </a:t>
            </a:r>
            <a:r>
              <a:rPr lang="ru-RU" dirty="0"/>
              <a:t>результат без повседневного контроля </a:t>
            </a:r>
            <a:endParaRPr lang="ru-RU" dirty="0" smtClean="0"/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сокращение издержек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повышение </a:t>
            </a:r>
            <a:r>
              <a:rPr lang="ru-RU" dirty="0"/>
              <a:t>производительности труда </a:t>
            </a:r>
            <a:endParaRPr lang="ru-RU" dirty="0" smtClean="0"/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примерно </a:t>
            </a:r>
            <a:r>
              <a:rPr lang="ru-RU" dirty="0"/>
              <a:t>четверть опрошенных полагают, что сотрудники, работающие вне офиса, выполняют работу более </a:t>
            </a:r>
            <a:r>
              <a:rPr lang="ru-RU" dirty="0" smtClean="0"/>
              <a:t>качественно</a:t>
            </a:r>
            <a:endParaRPr lang="ru-RU" dirty="0"/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/>
              <a:t>расширенные возможности для </a:t>
            </a:r>
            <a:r>
              <a:rPr lang="ru-RU" dirty="0" err="1" smtClean="0"/>
              <a:t>рекрутинга</a:t>
            </a:r>
            <a:endParaRPr lang="ru-RU" dirty="0"/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повышение </a:t>
            </a:r>
            <a:r>
              <a:rPr lang="ru-RU" dirty="0"/>
              <a:t>мобильности и оперативности, </a:t>
            </a:r>
            <a:r>
              <a:rPr lang="ru-RU" dirty="0" smtClean="0"/>
              <a:t>более </a:t>
            </a:r>
            <a:r>
              <a:rPr lang="ru-RU" dirty="0"/>
              <a:t>гибкого подхода к формированию графика работы, что приводит к улучшению качества обслуживания </a:t>
            </a:r>
            <a:r>
              <a:rPr lang="ru-RU" dirty="0" smtClean="0"/>
              <a:t>клиентов</a:t>
            </a:r>
          </a:p>
          <a:p>
            <a:pPr fontAlgn="base">
              <a:buClr>
                <a:srgbClr val="00B0F0"/>
              </a:buClr>
            </a:pPr>
            <a:endParaRPr lang="ru-RU" dirty="0"/>
          </a:p>
        </p:txBody>
      </p: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9552" y="6035766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*</a:t>
            </a:r>
            <a:r>
              <a:rPr lang="ru-RU" sz="1600" i="1" dirty="0" smtClean="0"/>
              <a:t>Совместное исследование «Битрикс24</a:t>
            </a:r>
            <a:r>
              <a:rPr lang="ru-RU" sz="1600" i="1" dirty="0"/>
              <a:t>» </a:t>
            </a:r>
            <a:r>
              <a:rPr lang="ru-RU" sz="1600" i="1" dirty="0" smtClean="0"/>
              <a:t>и </a:t>
            </a:r>
            <a:r>
              <a:rPr lang="ru-RU" sz="1600" i="1" dirty="0" err="1" smtClean="0"/>
              <a:t>J’son</a:t>
            </a:r>
            <a:r>
              <a:rPr lang="ru-RU" sz="1600" i="1" dirty="0" smtClean="0"/>
              <a:t> </a:t>
            </a:r>
            <a:r>
              <a:rPr lang="ru-RU" sz="1600" i="1" dirty="0"/>
              <a:t>&amp; </a:t>
            </a:r>
            <a:r>
              <a:rPr lang="ru-RU" sz="1600" i="1" dirty="0" err="1"/>
              <a:t>Partners</a:t>
            </a:r>
            <a:r>
              <a:rPr lang="ru-RU" sz="1600" i="1" dirty="0"/>
              <a:t> </a:t>
            </a:r>
            <a:r>
              <a:rPr lang="ru-RU" sz="1600" i="1" dirty="0" err="1" smtClean="0"/>
              <a:t>Consulting</a:t>
            </a:r>
            <a:r>
              <a:rPr lang="ru-RU" sz="1600" i="1" dirty="0" smtClean="0"/>
              <a:t>, 2015</a:t>
            </a:r>
            <a:endParaRPr lang="ru-RU" sz="1600" i="1" dirty="0"/>
          </a:p>
        </p:txBody>
      </p:sp>
      <p:pic>
        <p:nvPicPr>
          <p:cNvPr id="6" name="Picture 2" descr="http://css.neosystems.ru/bitrix/templates/development/images/company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71414"/>
            <a:ext cx="1714512" cy="46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266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одуль Планирование и бюджетирование для ББУ">
  <a:themeElements>
    <a:clrScheme name="Модуль Планирование и бюджетирование для ББУ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Модуль Планирование и бюджетирование для ББУ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Модуль Планирование и бюджетирование для ББУ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14031</TotalTime>
  <Words>386</Words>
  <Application>Microsoft Office PowerPoint</Application>
  <PresentationFormat>Экран (4:3)</PresentationFormat>
  <Paragraphs>94</Paragraphs>
  <Slides>16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Wingdings</vt:lpstr>
      <vt:lpstr>Тема1</vt:lpstr>
      <vt:lpstr>Модуль Планирование и бюджетирование для ББУ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Решения для государственных организаций</dc:title>
  <dc:creator>goover</dc:creator>
  <cp:lastModifiedBy>Игорь Юшин</cp:lastModifiedBy>
  <cp:revision>772</cp:revision>
  <dcterms:created xsi:type="dcterms:W3CDTF">2010-07-29T09:25:57Z</dcterms:created>
  <dcterms:modified xsi:type="dcterms:W3CDTF">2016-10-25T08:47:28Z</dcterms:modified>
</cp:coreProperties>
</file>